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9" r:id="rId2"/>
    <p:sldId id="257" r:id="rId3"/>
    <p:sldId id="262" r:id="rId4"/>
    <p:sldId id="261" r:id="rId5"/>
    <p:sldId id="265" r:id="rId6"/>
    <p:sldId id="266" r:id="rId7"/>
    <p:sldId id="267" r:id="rId8"/>
    <p:sldId id="276" r:id="rId9"/>
    <p:sldId id="277" r:id="rId10"/>
    <p:sldId id="278" r:id="rId11"/>
    <p:sldId id="279" r:id="rId12"/>
    <p:sldId id="280" r:id="rId13"/>
    <p:sldId id="281" r:id="rId14"/>
    <p:sldId id="282" r:id="rId15"/>
    <p:sldId id="271" r:id="rId16"/>
    <p:sldId id="268" r:id="rId17"/>
    <p:sldId id="259" r:id="rId18"/>
    <p:sldId id="273" r:id="rId19"/>
    <p:sldId id="272" r:id="rId20"/>
    <p:sldId id="274" r:id="rId21"/>
    <p:sldId id="275" r:id="rId22"/>
    <p:sldId id="283" r:id="rId23"/>
    <p:sldId id="286" r:id="rId24"/>
    <p:sldId id="287" r:id="rId25"/>
    <p:sldId id="288" r:id="rId26"/>
    <p:sldId id="284" r:id="rId27"/>
    <p:sldId id="285" r:id="rId28"/>
    <p:sldId id="289" r:id="rId29"/>
    <p:sldId id="290" r:id="rId30"/>
  </p:sldIdLst>
  <p:sldSz cx="12192000" cy="10058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2D050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>
      <p:cViewPr varScale="1">
        <p:scale>
          <a:sx n="77" d="100"/>
          <a:sy n="77" d="100"/>
        </p:scale>
        <p:origin x="177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646133"/>
            <a:ext cx="10363200" cy="3501813"/>
          </a:xfrm>
        </p:spPr>
        <p:txBody>
          <a:bodyPr anchor="b"/>
          <a:lstStyle>
            <a:lvl1pPr algn="ctr">
              <a:defRPr sz="8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5282989"/>
            <a:ext cx="9144000" cy="2428451"/>
          </a:xfrm>
        </p:spPr>
        <p:txBody>
          <a:bodyPr/>
          <a:lstStyle>
            <a:lvl1pPr marL="0" indent="0" algn="ctr">
              <a:buNone/>
              <a:defRPr sz="3200"/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5EF3B-A18E-4363-A951-097FFD545C8B}" type="datetimeFigureOut">
              <a:rPr lang="en-US" smtClean="0"/>
              <a:t>8/19/2020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24AE9-C876-46B5-821F-F195E0B60B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9166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5EF3B-A18E-4363-A951-097FFD545C8B}" type="datetimeFigureOut">
              <a:rPr lang="en-US" smtClean="0"/>
              <a:t>8/19/2020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24AE9-C876-46B5-821F-F195E0B60B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2323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535517"/>
            <a:ext cx="2628900" cy="852402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535517"/>
            <a:ext cx="7734300" cy="8524029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5EF3B-A18E-4363-A951-097FFD545C8B}" type="datetimeFigureOut">
              <a:rPr lang="en-US" smtClean="0"/>
              <a:t>8/19/2020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24AE9-C876-46B5-821F-F195E0B60B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2878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5EF3B-A18E-4363-A951-097FFD545C8B}" type="datetimeFigureOut">
              <a:rPr lang="en-US" smtClean="0"/>
              <a:t>8/19/2020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24AE9-C876-46B5-821F-F195E0B60B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5457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2507618"/>
            <a:ext cx="10515600" cy="4184014"/>
          </a:xfrm>
        </p:spPr>
        <p:txBody>
          <a:bodyPr anchor="b"/>
          <a:lstStyle>
            <a:lvl1pPr>
              <a:defRPr sz="8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6731215"/>
            <a:ext cx="10515600" cy="2200274"/>
          </a:xfrm>
        </p:spPr>
        <p:txBody>
          <a:bodyPr/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609585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5EF3B-A18E-4363-A951-097FFD545C8B}" type="datetimeFigureOut">
              <a:rPr lang="en-US" smtClean="0"/>
              <a:t>8/19/2020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24AE9-C876-46B5-821F-F195E0B60B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6754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2677584"/>
            <a:ext cx="5181600" cy="638196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677584"/>
            <a:ext cx="5181600" cy="638196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5EF3B-A18E-4363-A951-097FFD545C8B}" type="datetimeFigureOut">
              <a:rPr lang="en-US" smtClean="0"/>
              <a:t>8/19/2020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24AE9-C876-46B5-821F-F195E0B60B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0632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535519"/>
            <a:ext cx="10515600" cy="194415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2465706"/>
            <a:ext cx="5157787" cy="1208404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3674110"/>
            <a:ext cx="5157787" cy="540406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2465706"/>
            <a:ext cx="5183188" cy="1208404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3674110"/>
            <a:ext cx="5183188" cy="540406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5EF3B-A18E-4363-A951-097FFD545C8B}" type="datetimeFigureOut">
              <a:rPr lang="en-US" smtClean="0"/>
              <a:t>8/19/2020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24AE9-C876-46B5-821F-F195E0B60B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8174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5EF3B-A18E-4363-A951-097FFD545C8B}" type="datetimeFigureOut">
              <a:rPr lang="en-US" smtClean="0"/>
              <a:t>8/19/2020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24AE9-C876-46B5-821F-F195E0B60B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4122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5EF3B-A18E-4363-A951-097FFD545C8B}" type="datetimeFigureOut">
              <a:rPr lang="en-US" smtClean="0"/>
              <a:t>8/19/2020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24AE9-C876-46B5-821F-F195E0B60B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40408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670560"/>
            <a:ext cx="3932237" cy="2346960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1448226"/>
            <a:ext cx="6172200" cy="7147983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3017520"/>
            <a:ext cx="3932237" cy="5590329"/>
          </a:xfr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5EF3B-A18E-4363-A951-097FFD545C8B}" type="datetimeFigureOut">
              <a:rPr lang="en-US" smtClean="0"/>
              <a:t>8/19/2020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24AE9-C876-46B5-821F-F195E0B60B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1530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670560"/>
            <a:ext cx="3932237" cy="2346960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1448226"/>
            <a:ext cx="6172200" cy="7147983"/>
          </a:xfrm>
        </p:spPr>
        <p:txBody>
          <a:bodyPr anchor="t"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3017520"/>
            <a:ext cx="3932237" cy="5590329"/>
          </a:xfr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5EF3B-A18E-4363-A951-097FFD545C8B}" type="datetimeFigureOut">
              <a:rPr lang="en-US" smtClean="0"/>
              <a:t>8/19/2020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24AE9-C876-46B5-821F-F195E0B60B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6853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535519"/>
            <a:ext cx="10515600" cy="19441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2677584"/>
            <a:ext cx="10515600" cy="63819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9322649"/>
            <a:ext cx="274320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F5EF3B-A18E-4363-A951-097FFD545C8B}" type="datetimeFigureOut">
              <a:rPr lang="en-US" smtClean="0"/>
              <a:t>8/19/2020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9322649"/>
            <a:ext cx="411480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9322649"/>
            <a:ext cx="274320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824AE9-C876-46B5-821F-F195E0B60B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888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92" indent="-304792" algn="l" defTabSz="1219170" rtl="0" eaLnBrk="1" latinLnBrk="0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3733" kern="1200">
          <a:solidFill>
            <a:schemeClr val="tx1"/>
          </a:solidFill>
          <a:latin typeface="+mn-lt"/>
          <a:ea typeface="+mn-ea"/>
          <a:cs typeface="+mn-cs"/>
        </a:defRPr>
      </a:lvl1pPr>
      <a:lvl2pPr marL="91437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12" Type="http://schemas.openxmlformats.org/officeDocument/2006/relationships/image" Target="../media/image92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11" Type="http://schemas.openxmlformats.org/officeDocument/2006/relationships/image" Target="../media/image91.png"/><Relationship Id="rId5" Type="http://schemas.openxmlformats.org/officeDocument/2006/relationships/image" Target="../media/image85.png"/><Relationship Id="rId10" Type="http://schemas.openxmlformats.org/officeDocument/2006/relationships/image" Target="../media/image90.png"/><Relationship Id="rId4" Type="http://schemas.openxmlformats.org/officeDocument/2006/relationships/image" Target="../media/image84.png"/><Relationship Id="rId9" Type="http://schemas.openxmlformats.org/officeDocument/2006/relationships/image" Target="../media/image8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0.png"/><Relationship Id="rId7" Type="http://schemas.openxmlformats.org/officeDocument/2006/relationships/image" Target="../media/image820.png"/><Relationship Id="rId2" Type="http://schemas.openxmlformats.org/officeDocument/2006/relationships/image" Target="../media/image7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0.png"/><Relationship Id="rId5" Type="http://schemas.openxmlformats.org/officeDocument/2006/relationships/image" Target="../media/image800.png"/><Relationship Id="rId4" Type="http://schemas.openxmlformats.org/officeDocument/2006/relationships/image" Target="../media/image79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0.png"/><Relationship Id="rId13" Type="http://schemas.openxmlformats.org/officeDocument/2006/relationships/image" Target="../media/image941.png"/><Relationship Id="rId3" Type="http://schemas.openxmlformats.org/officeDocument/2006/relationships/image" Target="../media/image840.png"/><Relationship Id="rId7" Type="http://schemas.openxmlformats.org/officeDocument/2006/relationships/image" Target="../media/image880.png"/><Relationship Id="rId12" Type="http://schemas.openxmlformats.org/officeDocument/2006/relationships/image" Target="../media/image930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0.png"/><Relationship Id="rId11" Type="http://schemas.openxmlformats.org/officeDocument/2006/relationships/image" Target="../media/image920.png"/><Relationship Id="rId5" Type="http://schemas.openxmlformats.org/officeDocument/2006/relationships/image" Target="../media/image860.png"/><Relationship Id="rId10" Type="http://schemas.openxmlformats.org/officeDocument/2006/relationships/image" Target="../media/image910.png"/><Relationship Id="rId4" Type="http://schemas.openxmlformats.org/officeDocument/2006/relationships/image" Target="../media/image850.png"/><Relationship Id="rId9" Type="http://schemas.openxmlformats.org/officeDocument/2006/relationships/image" Target="../media/image900.png"/><Relationship Id="rId14" Type="http://schemas.openxmlformats.org/officeDocument/2006/relationships/image" Target="../media/image95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0.png"/><Relationship Id="rId3" Type="http://schemas.openxmlformats.org/officeDocument/2006/relationships/image" Target="../media/image940.png"/><Relationship Id="rId7" Type="http://schemas.openxmlformats.org/officeDocument/2006/relationships/image" Target="../media/image98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0.png"/><Relationship Id="rId11" Type="http://schemas.openxmlformats.org/officeDocument/2006/relationships/image" Target="../media/image102.png"/><Relationship Id="rId5" Type="http://schemas.openxmlformats.org/officeDocument/2006/relationships/image" Target="../media/image960.png"/><Relationship Id="rId10" Type="http://schemas.openxmlformats.org/officeDocument/2006/relationships/image" Target="../media/image1010.png"/><Relationship Id="rId4" Type="http://schemas.openxmlformats.org/officeDocument/2006/relationships/image" Target="../media/image950.png"/><Relationship Id="rId9" Type="http://schemas.openxmlformats.org/officeDocument/2006/relationships/image" Target="../media/image100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jpeg"/><Relationship Id="rId2" Type="http://schemas.openxmlformats.org/officeDocument/2006/relationships/image" Target="../media/image105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jpeg"/><Relationship Id="rId2" Type="http://schemas.openxmlformats.org/officeDocument/2006/relationships/image" Target="../media/image10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9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jpeg"/><Relationship Id="rId2" Type="http://schemas.openxmlformats.org/officeDocument/2006/relationships/image" Target="../media/image1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2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jpeg"/><Relationship Id="rId2" Type="http://schemas.openxmlformats.org/officeDocument/2006/relationships/image" Target="../media/image1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4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jpeg"/><Relationship Id="rId2" Type="http://schemas.openxmlformats.org/officeDocument/2006/relationships/image" Target="../media/image11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7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18" Type="http://schemas.openxmlformats.org/officeDocument/2006/relationships/image" Target="../media/image31.png"/><Relationship Id="rId3" Type="http://schemas.openxmlformats.org/officeDocument/2006/relationships/image" Target="../media/image16.png"/><Relationship Id="rId21" Type="http://schemas.openxmlformats.org/officeDocument/2006/relationships/image" Target="../media/image34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17" Type="http://schemas.openxmlformats.org/officeDocument/2006/relationships/image" Target="../media/image30.png"/><Relationship Id="rId2" Type="http://schemas.openxmlformats.org/officeDocument/2006/relationships/image" Target="../media/image15.png"/><Relationship Id="rId16" Type="http://schemas.openxmlformats.org/officeDocument/2006/relationships/image" Target="../media/image29.png"/><Relationship Id="rId20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5" Type="http://schemas.openxmlformats.org/officeDocument/2006/relationships/image" Target="../media/image28.png"/><Relationship Id="rId10" Type="http://schemas.openxmlformats.org/officeDocument/2006/relationships/image" Target="../media/image23.png"/><Relationship Id="rId19" Type="http://schemas.openxmlformats.org/officeDocument/2006/relationships/image" Target="../media/image32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4" Type="http://schemas.openxmlformats.org/officeDocument/2006/relationships/image" Target="../media/image27.png"/><Relationship Id="rId22" Type="http://schemas.openxmlformats.org/officeDocument/2006/relationships/image" Target="../media/image3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18" Type="http://schemas.openxmlformats.org/officeDocument/2006/relationships/image" Target="../media/image33.png"/><Relationship Id="rId3" Type="http://schemas.openxmlformats.org/officeDocument/2006/relationships/image" Target="../media/image18.png"/><Relationship Id="rId21" Type="http://schemas.openxmlformats.org/officeDocument/2006/relationships/image" Target="../media/image38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17" Type="http://schemas.openxmlformats.org/officeDocument/2006/relationships/image" Target="../media/image32.png"/><Relationship Id="rId2" Type="http://schemas.openxmlformats.org/officeDocument/2006/relationships/image" Target="../media/image13.png"/><Relationship Id="rId16" Type="http://schemas.openxmlformats.org/officeDocument/2006/relationships/image" Target="../media/image31.png"/><Relationship Id="rId20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5" Type="http://schemas.openxmlformats.org/officeDocument/2006/relationships/image" Target="../media/image30.png"/><Relationship Id="rId10" Type="http://schemas.openxmlformats.org/officeDocument/2006/relationships/image" Target="../media/image25.png"/><Relationship Id="rId19" Type="http://schemas.openxmlformats.org/officeDocument/2006/relationships/image" Target="../media/image34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Relationship Id="rId14" Type="http://schemas.openxmlformats.org/officeDocument/2006/relationships/image" Target="../media/image2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26.png"/><Relationship Id="rId18" Type="http://schemas.openxmlformats.org/officeDocument/2006/relationships/image" Target="../media/image45.png"/><Relationship Id="rId3" Type="http://schemas.openxmlformats.org/officeDocument/2006/relationships/image" Target="../media/image40.png"/><Relationship Id="rId21" Type="http://schemas.openxmlformats.org/officeDocument/2006/relationships/image" Target="../media/image34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17" Type="http://schemas.openxmlformats.org/officeDocument/2006/relationships/image" Target="../media/image44.png"/><Relationship Id="rId2" Type="http://schemas.openxmlformats.org/officeDocument/2006/relationships/image" Target="../media/image39.png"/><Relationship Id="rId16" Type="http://schemas.openxmlformats.org/officeDocument/2006/relationships/image" Target="../media/image43.png"/><Relationship Id="rId20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5" Type="http://schemas.openxmlformats.org/officeDocument/2006/relationships/image" Target="../media/image28.png"/><Relationship Id="rId10" Type="http://schemas.openxmlformats.org/officeDocument/2006/relationships/image" Target="../media/image23.png"/><Relationship Id="rId19" Type="http://schemas.openxmlformats.org/officeDocument/2006/relationships/image" Target="../media/image46.png"/><Relationship Id="rId4" Type="http://schemas.openxmlformats.org/officeDocument/2006/relationships/image" Target="../media/image41.png"/><Relationship Id="rId9" Type="http://schemas.openxmlformats.org/officeDocument/2006/relationships/image" Target="../media/image22.png"/><Relationship Id="rId14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18" Type="http://schemas.openxmlformats.org/officeDocument/2006/relationships/image" Target="../media/image47.png"/><Relationship Id="rId3" Type="http://schemas.openxmlformats.org/officeDocument/2006/relationships/image" Target="../media/image18.png"/><Relationship Id="rId21" Type="http://schemas.openxmlformats.org/officeDocument/2006/relationships/image" Target="../media/image50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17" Type="http://schemas.openxmlformats.org/officeDocument/2006/relationships/image" Target="../media/image46.png"/><Relationship Id="rId2" Type="http://schemas.openxmlformats.org/officeDocument/2006/relationships/image" Target="../media/image48.png"/><Relationship Id="rId16" Type="http://schemas.openxmlformats.org/officeDocument/2006/relationships/image" Target="../media/image45.png"/><Relationship Id="rId20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5" Type="http://schemas.openxmlformats.org/officeDocument/2006/relationships/image" Target="../media/image44.png"/><Relationship Id="rId10" Type="http://schemas.openxmlformats.org/officeDocument/2006/relationships/image" Target="../media/image25.png"/><Relationship Id="rId19" Type="http://schemas.openxmlformats.org/officeDocument/2006/relationships/image" Target="../media/image34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Relationship Id="rId14" Type="http://schemas.openxmlformats.org/officeDocument/2006/relationships/image" Target="../media/image4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59.png"/><Relationship Id="rId18" Type="http://schemas.openxmlformats.org/officeDocument/2006/relationships/image" Target="../media/image64.png"/><Relationship Id="rId26" Type="http://schemas.openxmlformats.org/officeDocument/2006/relationships/image" Target="../media/image71.png"/><Relationship Id="rId3" Type="http://schemas.openxmlformats.org/officeDocument/2006/relationships/image" Target="../media/image52.png"/><Relationship Id="rId21" Type="http://schemas.openxmlformats.org/officeDocument/2006/relationships/image" Target="../media/image21.png"/><Relationship Id="rId7" Type="http://schemas.openxmlformats.org/officeDocument/2006/relationships/image" Target="../media/image42.png"/><Relationship Id="rId12" Type="http://schemas.openxmlformats.org/officeDocument/2006/relationships/image" Target="../media/image58.png"/><Relationship Id="rId17" Type="http://schemas.openxmlformats.org/officeDocument/2006/relationships/image" Target="../media/image63.png"/><Relationship Id="rId25" Type="http://schemas.openxmlformats.org/officeDocument/2006/relationships/image" Target="../media/image70.png"/><Relationship Id="rId2" Type="http://schemas.openxmlformats.org/officeDocument/2006/relationships/image" Target="../media/image51.png"/><Relationship Id="rId16" Type="http://schemas.openxmlformats.org/officeDocument/2006/relationships/image" Target="../media/image62.png"/><Relationship Id="rId20" Type="http://schemas.openxmlformats.org/officeDocument/2006/relationships/image" Target="../media/image66.png"/><Relationship Id="rId29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11" Type="http://schemas.openxmlformats.org/officeDocument/2006/relationships/image" Target="../media/image34.png"/><Relationship Id="rId24" Type="http://schemas.openxmlformats.org/officeDocument/2006/relationships/image" Target="../media/image69.png"/><Relationship Id="rId32" Type="http://schemas.openxmlformats.org/officeDocument/2006/relationships/image" Target="../media/image76.png"/><Relationship Id="rId5" Type="http://schemas.openxmlformats.org/officeDocument/2006/relationships/image" Target="../media/image54.png"/><Relationship Id="rId15" Type="http://schemas.openxmlformats.org/officeDocument/2006/relationships/image" Target="../media/image61.png"/><Relationship Id="rId23" Type="http://schemas.openxmlformats.org/officeDocument/2006/relationships/image" Target="../media/image68.png"/><Relationship Id="rId28" Type="http://schemas.openxmlformats.org/officeDocument/2006/relationships/image" Target="../media/image73.png"/><Relationship Id="rId10" Type="http://schemas.openxmlformats.org/officeDocument/2006/relationships/image" Target="../media/image24.png"/><Relationship Id="rId19" Type="http://schemas.openxmlformats.org/officeDocument/2006/relationships/image" Target="../media/image65.png"/><Relationship Id="rId31" Type="http://schemas.openxmlformats.org/officeDocument/2006/relationships/image" Target="../media/image75.png"/><Relationship Id="rId4" Type="http://schemas.openxmlformats.org/officeDocument/2006/relationships/image" Target="../media/image53.png"/><Relationship Id="rId9" Type="http://schemas.openxmlformats.org/officeDocument/2006/relationships/image" Target="../media/image57.png"/><Relationship Id="rId14" Type="http://schemas.openxmlformats.org/officeDocument/2006/relationships/image" Target="../media/image60.png"/><Relationship Id="rId22" Type="http://schemas.openxmlformats.org/officeDocument/2006/relationships/image" Target="../media/image67.png"/><Relationship Id="rId27" Type="http://schemas.openxmlformats.org/officeDocument/2006/relationships/image" Target="../media/image72.png"/><Relationship Id="rId30" Type="http://schemas.openxmlformats.org/officeDocument/2006/relationships/image" Target="../media/image7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5966" y="15409"/>
            <a:ext cx="2609314" cy="23715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2574877" y="2684317"/>
                <a:ext cx="1504899" cy="18923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acc>
                    </m:oMath>
                  </m:oMathPara>
                </a14:m>
                <a:endParaRPr lang="en-US" sz="14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  <m:r>
                        <a:rPr lang="en-US" sz="1400" i="1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rad>
                        </m:num>
                        <m:den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acc>
                        <m:accPr>
                          <m:chr m:val="̂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acc>
                      <m:r>
                        <a:rPr lang="en-US" sz="1400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acc>
                        <m:accPr>
                          <m:chr m:val="̂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acc>
                    </m:oMath>
                  </m:oMathPara>
                </a14:m>
                <a:endParaRPr lang="en-US" sz="14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acc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rad>
                        </m:num>
                        <m:den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acc>
                        <m:accPr>
                          <m:chr m:val="̂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acc>
                      <m:r>
                        <a:rPr lang="en-US" sz="1400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acc>
                        <m:accPr>
                          <m:chr m:val="̂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acc>
                    </m:oMath>
                  </m:oMathPara>
                </a14:m>
                <a:endParaRPr lang="en-US" sz="14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acc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acc>
                    </m:oMath>
                  </m:oMathPara>
                </a14:m>
                <a:endParaRPr lang="en-US" sz="14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e>
                      </m:acc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acc>
                    </m:oMath>
                  </m:oMathPara>
                </a14:m>
                <a:endParaRPr lang="en-US" sz="14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e>
                      </m:acc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acc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4877" y="2684317"/>
                <a:ext cx="1504899" cy="189231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3998152" y="2684317"/>
                <a:ext cx="2277868" cy="23827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acc>
                        <m:accPr>
                          <m:chr m:val="̂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acc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acc>
                        <m:accPr>
                          <m:chr m:val="̂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acc>
                    </m:oMath>
                  </m:oMathPara>
                </a14:m>
                <a:endParaRPr lang="en-US" sz="14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  <m:r>
                        <a:rPr lang="en-US" sz="1400" i="1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acc>
                        <m:accPr>
                          <m:chr m:val="̂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acc>
                      <m:r>
                        <a:rPr lang="en-US" sz="1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rad>
                        </m:num>
                        <m:den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acc>
                        <m:accPr>
                          <m:chr m:val="̂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acc>
                      <m:r>
                        <a:rPr lang="en-US" sz="140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acc>
                        <m:accPr>
                          <m:chr m:val="̂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acc>
                    </m:oMath>
                  </m:oMathPara>
                </a14:m>
                <a:endParaRPr lang="en-US" sz="14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acc>
                      <m:r>
                        <a:rPr lang="en-US" sz="1400" i="1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acc>
                        <m:accPr>
                          <m:chr m:val="̂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acc>
                      <m:r>
                        <a:rPr lang="en-US" sz="1400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rad>
                        </m:num>
                        <m:den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acc>
                        <m:accPr>
                          <m:chr m:val="̂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acc>
                      <m:r>
                        <a:rPr lang="en-US" sz="140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acc>
                        <m:accPr>
                          <m:chr m:val="̂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acc>
                    </m:oMath>
                  </m:oMathPara>
                </a14:m>
                <a:endParaRPr lang="en-US" sz="14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acc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acc>
                        <m:accPr>
                          <m:chr m:val="̂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acc>
                      <m:r>
                        <a:rPr lang="en-US" sz="1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rad>
                        </m:num>
                        <m:den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acc>
                        <m:accPr>
                          <m:chr m:val="̂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acc>
                      <m:r>
                        <a:rPr lang="en-US" sz="140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acc>
                        <m:accPr>
                          <m:chr m:val="̂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acc>
                    </m:oMath>
                  </m:oMathPara>
                </a14:m>
                <a:endParaRPr lang="en-US" sz="14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e>
                      </m:acc>
                      <m:r>
                        <a:rPr lang="en-US" sz="1400" i="1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acc>
                        <m:accPr>
                          <m:chr m:val="̂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acc>
                      <m:r>
                        <a:rPr lang="en-US" sz="140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acc>
                        <m:accPr>
                          <m:chr m:val="̂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acc>
                    </m:oMath>
                  </m:oMathPara>
                </a14:m>
                <a:endParaRPr lang="en-US" sz="14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e>
                      </m:acc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acc>
                        <m:accPr>
                          <m:chr m:val="̂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acc>
                      <m:r>
                        <a:rPr lang="en-US" sz="1400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rad>
                        </m:num>
                        <m:den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acc>
                        <m:accPr>
                          <m:chr m:val="̂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acc>
                      <m:r>
                        <a:rPr lang="en-US" sz="140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acc>
                        <m:accPr>
                          <m:chr m:val="̂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acc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8152" y="2684317"/>
                <a:ext cx="2277868" cy="238270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/>
          <p:cNvCxnSpPr/>
          <p:nvPr/>
        </p:nvCxnSpPr>
        <p:spPr>
          <a:xfrm flipV="1">
            <a:off x="659396" y="3697052"/>
            <a:ext cx="0" cy="6480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6192370" y="263128"/>
                <a:ext cx="1660455" cy="3372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sz="140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acc>
                      <m:r>
                        <a:rPr lang="en-US" sz="1400" i="1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⃗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sz="140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acc>
                      <m:r>
                        <a:rPr lang="en-US" sz="1400" i="1">
                          <a:latin typeface="Cambria Math" panose="02040503050406030204" pitchFamily="18" charset="0"/>
                        </a:rPr>
                        <m:t>×</m:t>
                      </m:r>
                      <m:acc>
                        <m:accPr>
                          <m:chr m:val="⃗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2370" y="263128"/>
                <a:ext cx="1660455" cy="33720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/>
              <p:cNvSpPr txBox="1"/>
              <p:nvPr/>
            </p:nvSpPr>
            <p:spPr>
              <a:xfrm>
                <a:off x="6192370" y="1149003"/>
                <a:ext cx="5988306" cy="45488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d>
                      <m:r>
                        <a:rPr lang="en-US" sz="1400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d>
                      <m:r>
                        <a:rPr lang="en-US" sz="1400" i="1">
                          <a:latin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,−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d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r>
                  <a:rPr lang="en-US" sz="1400" i="1" dirty="0">
                    <a:latin typeface="Cambria Math" panose="02040503050406030204" pitchFamily="18" charset="0"/>
                  </a:rPr>
                  <a:t/>
                </a:r>
                <a:br>
                  <a:rPr lang="en-US" sz="1400" i="1" dirty="0">
                    <a:latin typeface="Cambria Math" panose="02040503050406030204" pitchFamily="18" charset="0"/>
                  </a:rPr>
                </a:br>
                <a:r>
                  <a:rPr lang="en-US" sz="1400" i="1" dirty="0">
                    <a:latin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𝛿</m:t>
                        </m:r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𝛿</m:t>
                        </m:r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𝛿</m:t>
                        </m:r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𝛿</m:t>
                        </m:r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e>
                    </m:d>
                  </m:oMath>
                </a14:m>
                <a:endParaRPr lang="en-US" sz="14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d>
                      <m:r>
                        <a:rPr lang="en-US" sz="1400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d>
                      <m:r>
                        <a:rPr lang="en-US" sz="1400" i="1">
                          <a:latin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ad>
                                <m:radPr>
                                  <m:degHide m:val="on"/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rad>
                            </m:num>
                            <m:den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,−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d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r>
                  <a:rPr lang="en-US" sz="1400" i="1" dirty="0">
                    <a:latin typeface="Cambria Math" panose="02040503050406030204" pitchFamily="18" charset="0"/>
                  </a:rPr>
                  <a:t/>
                </a:r>
                <a:br>
                  <a:rPr lang="en-US" sz="1400" i="1" dirty="0">
                    <a:latin typeface="Cambria Math" panose="02040503050406030204" pitchFamily="18" charset="0"/>
                  </a:rPr>
                </a:br>
                <a:r>
                  <a:rPr lang="en-US" sz="1400" i="1" dirty="0">
                    <a:latin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𝛿</m:t>
                        </m:r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ad>
                              <m:radPr>
                                <m:degHide m:val="on"/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rad>
                          </m:num>
                          <m:den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𝛿</m:t>
                        </m:r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𝛿</m:t>
                        </m:r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𝛿</m:t>
                        </m:r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ad>
                              <m:radPr>
                                <m:degHide m:val="on"/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rad>
                          </m:num>
                          <m:den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𝛿</m:t>
                        </m:r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𝛿</m:t>
                        </m:r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e>
                    </m:d>
                  </m:oMath>
                </a14:m>
                <a:endParaRPr lang="en-US" sz="14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acc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d>
                      <m:r>
                        <a:rPr lang="en-US" sz="1400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d>
                      <m:r>
                        <a:rPr lang="en-US" sz="1400" i="1">
                          <a:latin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,−</m:t>
                          </m:r>
                          <m:f>
                            <m:f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ad>
                                <m:radPr>
                                  <m:degHide m:val="on"/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rad>
                            </m:num>
                            <m:den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,−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d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r>
                  <a:rPr lang="en-US" sz="1400" i="1" dirty="0">
                    <a:latin typeface="Cambria Math" panose="02040503050406030204" pitchFamily="18" charset="0"/>
                  </a:rPr>
                  <a:t/>
                </a:r>
                <a:br>
                  <a:rPr lang="en-US" sz="1400" i="1" dirty="0">
                    <a:latin typeface="Cambria Math" panose="02040503050406030204" pitchFamily="18" charset="0"/>
                  </a:rPr>
                </a:br>
                <a:r>
                  <a:rPr lang="en-US" sz="1400" i="1" dirty="0">
                    <a:latin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𝛿</m:t>
                        </m:r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ad>
                              <m:radPr>
                                <m:degHide m:val="on"/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rad>
                          </m:num>
                          <m:den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𝛿</m:t>
                        </m:r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𝛿</m:t>
                        </m:r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𝛿</m:t>
                        </m:r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ad>
                              <m:radPr>
                                <m:degHide m:val="on"/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rad>
                          </m:num>
                          <m:den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𝛿</m:t>
                        </m:r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𝛿</m:t>
                        </m:r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e>
                    </m:d>
                  </m:oMath>
                </a14:m>
                <a:endParaRPr lang="en-US" sz="14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acc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d>
                      <m:r>
                        <a:rPr lang="en-US" sz="1400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d>
                      <m:r>
                        <a:rPr lang="en-US" sz="1400" i="1">
                          <a:latin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ad>
                                <m:radPr>
                                  <m:degHide m:val="on"/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rad>
                            </m:num>
                            <m:den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,−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d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r>
                  <a:rPr lang="en-US" sz="1400" i="1" dirty="0">
                    <a:latin typeface="Cambria Math" panose="02040503050406030204" pitchFamily="18" charset="0"/>
                  </a:rPr>
                  <a:t/>
                </a:r>
                <a:br>
                  <a:rPr lang="en-US" sz="1400" i="1" dirty="0">
                    <a:latin typeface="Cambria Math" panose="02040503050406030204" pitchFamily="18" charset="0"/>
                  </a:rPr>
                </a:br>
                <a:r>
                  <a:rPr lang="en-US" sz="1400" i="1" dirty="0">
                    <a:latin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𝛿</m:t>
                        </m:r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ad>
                              <m:radPr>
                                <m:degHide m:val="on"/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rad>
                          </m:num>
                          <m:den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𝛿</m:t>
                        </m:r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𝛿</m:t>
                        </m:r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𝛿</m:t>
                        </m:r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ad>
                              <m:radPr>
                                <m:degHide m:val="on"/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rad>
                          </m:num>
                          <m:den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𝛿</m:t>
                        </m:r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𝛿</m:t>
                        </m:r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e>
                    </m:d>
                  </m:oMath>
                </a14:m>
                <a:endParaRPr lang="en-US" sz="14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e>
                      </m:acc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d>
                      <m:r>
                        <a:rPr lang="en-US" sz="1400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d>
                      <m:r>
                        <a:rPr lang="en-US" sz="1400" i="1">
                          <a:latin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,−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d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r>
                  <a:rPr lang="en-US" sz="1400" i="1" dirty="0">
                    <a:latin typeface="Cambria Math" panose="02040503050406030204" pitchFamily="18" charset="0"/>
                  </a:rPr>
                  <a:t/>
                </a:r>
                <a:br>
                  <a:rPr lang="en-US" sz="1400" i="1" dirty="0">
                    <a:latin typeface="Cambria Math" panose="02040503050406030204" pitchFamily="18" charset="0"/>
                  </a:rPr>
                </a:br>
                <a:r>
                  <a:rPr lang="en-US" sz="1400" i="1" dirty="0">
                    <a:latin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𝛿</m:t>
                        </m:r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𝛿</m:t>
                        </m:r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𝛿</m:t>
                        </m:r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𝛿</m:t>
                        </m:r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e>
                    </m:d>
                  </m:oMath>
                </a14:m>
                <a:endParaRPr lang="en-US" sz="14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e>
                      </m:acc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d>
                      <m:r>
                        <a:rPr lang="en-US" sz="1400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d>
                      <m:r>
                        <a:rPr lang="en-US" sz="1400" i="1">
                          <a:latin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,−</m:t>
                          </m:r>
                          <m:f>
                            <m:f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ad>
                                <m:radPr>
                                  <m:degHide m:val="on"/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rad>
                            </m:num>
                            <m:den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,−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d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r>
                  <a:rPr lang="en-US" sz="1400" i="1" dirty="0">
                    <a:latin typeface="Cambria Math" panose="02040503050406030204" pitchFamily="18" charset="0"/>
                  </a:rPr>
                  <a:t/>
                </a:r>
                <a:br>
                  <a:rPr lang="en-US" sz="1400" i="1" dirty="0">
                    <a:latin typeface="Cambria Math" panose="02040503050406030204" pitchFamily="18" charset="0"/>
                  </a:rPr>
                </a:br>
                <a:r>
                  <a:rPr lang="en-US" sz="1400" i="1" dirty="0">
                    <a:latin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𝛿</m:t>
                        </m:r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ad>
                              <m:radPr>
                                <m:degHide m:val="on"/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rad>
                          </m:num>
                          <m:den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𝛿</m:t>
                        </m:r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𝛿</m:t>
                        </m:r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𝛿</m:t>
                        </m:r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ad>
                              <m:radPr>
                                <m:degHide m:val="on"/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rad>
                          </m:num>
                          <m:den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𝛿</m:t>
                        </m:r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𝛿</m:t>
                        </m:r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e>
                    </m:d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2370" y="1149003"/>
                <a:ext cx="5988306" cy="454880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/>
              <p:cNvSpPr txBox="1"/>
              <p:nvPr/>
            </p:nvSpPr>
            <p:spPr>
              <a:xfrm>
                <a:off x="176490" y="5893296"/>
                <a:ext cx="1181477" cy="6426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1400">
                              <a:latin typeface="Cambria Math" panose="02040503050406030204" pitchFamily="18" charset="0"/>
                            </a:rPr>
                            <m:t>Proj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acc>
                        </m:sub>
                        <m:sup>
                          <m:acc>
                            <m:accPr>
                              <m:chr m:val="⃗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acc>
                        </m:sup>
                      </m:sSubSup>
                      <m:r>
                        <a:rPr lang="en-US" sz="14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⃗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acc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.</m:t>
                          </m:r>
                          <m:acc>
                            <m:accPr>
                              <m:chr m:val="⃗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acc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</m:acc>
                            </m:e>
                          </m:d>
                        </m:den>
                      </m:f>
                    </m:oMath>
                  </m:oMathPara>
                </a14:m>
                <a:endParaRPr lang="en-US" sz="1400" i="1" dirty="0"/>
              </a:p>
            </p:txBody>
          </p:sp>
        </mc:Choice>
        <mc:Fallback xmlns="">
          <p:sp>
            <p:nvSpPr>
              <p:cNvPr id="45" name="TextBox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490" y="5893296"/>
                <a:ext cx="1181477" cy="64261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/>
              <p:cNvSpPr txBox="1"/>
              <p:nvPr/>
            </p:nvSpPr>
            <p:spPr>
              <a:xfrm>
                <a:off x="176491" y="6526401"/>
                <a:ext cx="11581440" cy="27003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1400">
                              <a:latin typeface="Cambria Math" panose="02040503050406030204" pitchFamily="18" charset="0"/>
                            </a:rPr>
                            <m:t>Proj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>
                                      <a:latin typeface="Cambria Math" panose="02040503050406030204" pitchFamily="18" charset="0"/>
                                    </a:rPr>
                                    <m:t>e</m:t>
                                  </m:r>
                                </m:e>
                                <m:sub>
                                  <m:r>
                                    <a:rPr lang="en-US" sz="140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acc>
                        </m:sub>
                        <m:sup>
                          <m:acc>
                            <m:accPr>
                              <m:chr m:val="⃗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>
                                      <a:latin typeface="Cambria Math" panose="02040503050406030204" pitchFamily="18" charset="0"/>
                                    </a:rPr>
                                    <m:t>D</m:t>
                                  </m:r>
                                </m:e>
                                <m:sub>
                                  <m:r>
                                    <a:rPr lang="en-US" sz="140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acc>
                        </m:sup>
                      </m:sSubSup>
                      <m:r>
                        <a:rPr lang="en-US" sz="140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400" i="1"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lang="en-US" sz="1400" i="1">
                          <a:latin typeface="Cambria Math" panose="02040503050406030204" pitchFamily="18" charset="0"/>
                        </a:rPr>
                        <m:t>.</m:t>
                      </m:r>
                      <m:acc>
                        <m:accPr>
                          <m:chr m:val="⃗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lang="en-US" sz="14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</a:rPr>
                        <m:t>𝛿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</a:rPr>
                        <m:t>𝛿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sz="1400" i="1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1400">
                              <a:latin typeface="Cambria Math" panose="02040503050406030204" pitchFamily="18" charset="0"/>
                            </a:rPr>
                            <m:t>Proj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>
                                      <a:latin typeface="Cambria Math" panose="02040503050406030204" pitchFamily="18" charset="0"/>
                                    </a:rPr>
                                    <m:t>e</m:t>
                                  </m:r>
                                </m:e>
                                <m:sub>
                                  <m:r>
                                    <a:rPr lang="en-US" sz="14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acc>
                        </m:sub>
                        <m:sup>
                          <m:acc>
                            <m:accPr>
                              <m:chr m:val="⃗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>
                                      <a:latin typeface="Cambria Math" panose="02040503050406030204" pitchFamily="18" charset="0"/>
                                    </a:rPr>
                                    <m:t>D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acc>
                        </m:sup>
                      </m:sSubSup>
                      <m:r>
                        <a:rPr lang="en-US" sz="140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400" i="1"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  <m:r>
                        <a:rPr lang="en-US" sz="1400" i="1">
                          <a:latin typeface="Cambria Math" panose="02040503050406030204" pitchFamily="18" charset="0"/>
                        </a:rPr>
                        <m:t>.</m:t>
                      </m:r>
                      <m:acc>
                        <m:accPr>
                          <m:chr m:val="⃗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  <m:r>
                        <a:rPr lang="en-US" sz="14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rad>
                        </m:num>
                        <m:den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ad>
                                <m:radPr>
                                  <m:degHide m:val="on"/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rad>
                            </m:num>
                            <m:den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d>
                      <m:r>
                        <a:rPr lang="en-US" sz="1400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  <m:r>
                        <a:rPr lang="en-US" sz="1400" i="1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rad>
                        </m:num>
                        <m:den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1400" i="1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sz="1400" i="1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d>
                      <m:r>
                        <a:rPr lang="en-US" sz="1400" i="1">
                          <a:latin typeface="Cambria Math" panose="02040503050406030204" pitchFamily="18" charset="0"/>
                        </a:rPr>
                        <m:t>𝛿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ad>
                                <m:radPr>
                                  <m:degHide m:val="on"/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rad>
                            </m:num>
                            <m:den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d>
                      <m:r>
                        <a:rPr lang="en-US" sz="1400" i="1">
                          <a:latin typeface="Cambria Math" panose="02040503050406030204" pitchFamily="18" charset="0"/>
                        </a:rPr>
                        <m:t>𝛿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</a:rPr>
                        <m:t>+(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𝛿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en-US" sz="1400" i="1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1400">
                              <a:latin typeface="Cambria Math" panose="02040503050406030204" pitchFamily="18" charset="0"/>
                            </a:rPr>
                            <m:t>Proj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>
                                      <a:latin typeface="Cambria Math" panose="02040503050406030204" pitchFamily="18" charset="0"/>
                                    </a:rPr>
                                    <m:t>e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acc>
                        </m:sub>
                        <m:sup>
                          <m:acc>
                            <m:accPr>
                              <m:chr m:val="⃗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>
                                      <a:latin typeface="Cambria Math" panose="02040503050406030204" pitchFamily="18" charset="0"/>
                                    </a:rPr>
                                    <m:t>D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acc>
                        </m:sup>
                      </m:sSubSup>
                      <m:r>
                        <a:rPr lang="en-US" sz="1400" i="1">
                          <a:latin typeface="Cambria Math" panose="02040503050406030204" pitchFamily="18" charset="0"/>
                        </a:rPr>
                        <m:t>= </m:t>
                      </m:r>
                      <m:acc>
                        <m:accPr>
                          <m:chr m:val="⃗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400" i="1"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acc>
                      <m:r>
                        <a:rPr lang="en-US" sz="1400" i="1">
                          <a:latin typeface="Cambria Math" panose="02040503050406030204" pitchFamily="18" charset="0"/>
                        </a:rPr>
                        <m:t>.</m:t>
                      </m:r>
                      <m:acc>
                        <m:accPr>
                          <m:chr m:val="⃗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acc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rad>
                        </m:num>
                        <m:den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ad>
                                <m:radPr>
                                  <m:degHide m:val="on"/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rad>
                            </m:num>
                            <m:den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d>
                      <m:r>
                        <a:rPr lang="en-US" sz="1400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rad>
                        </m:num>
                        <m:den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1400" i="1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ad>
                                <m:radPr>
                                  <m:degHide m:val="on"/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rad>
                            </m:num>
                            <m:den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sz="1400" i="1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d>
                      <m:r>
                        <a:rPr lang="en-US" sz="1400" i="1">
                          <a:latin typeface="Cambria Math" panose="02040503050406030204" pitchFamily="18" charset="0"/>
                        </a:rPr>
                        <m:t>𝛿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ad>
                                <m:radPr>
                                  <m:degHide m:val="on"/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rad>
                            </m:num>
                            <m:den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d>
                      <m:r>
                        <a:rPr lang="en-US" sz="1400" i="1">
                          <a:latin typeface="Cambria Math" panose="02040503050406030204" pitchFamily="18" charset="0"/>
                        </a:rPr>
                        <m:t>𝛿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</a:rPr>
                        <m:t>+(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𝛿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en-US" sz="1400" i="1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1400">
                              <a:latin typeface="Cambria Math" panose="02040503050406030204" pitchFamily="18" charset="0"/>
                            </a:rPr>
                            <m:t>Proj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>
                                      <a:latin typeface="Cambria Math" panose="02040503050406030204" pitchFamily="18" charset="0"/>
                                    </a:rPr>
                                    <m:t>e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e>
                          </m:acc>
                        </m:sub>
                        <m:sup>
                          <m:acc>
                            <m:accPr>
                              <m:chr m:val="⃗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>
                                      <a:latin typeface="Cambria Math" panose="02040503050406030204" pitchFamily="18" charset="0"/>
                                    </a:rPr>
                                    <m:t>D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e>
                          </m:acc>
                        </m:sup>
                      </m:sSubSup>
                      <m:r>
                        <a:rPr lang="en-US" sz="1400" i="1">
                          <a:latin typeface="Cambria Math" panose="02040503050406030204" pitchFamily="18" charset="0"/>
                        </a:rPr>
                        <m:t>= </m:t>
                      </m:r>
                      <m:acc>
                        <m:accPr>
                          <m:chr m:val="⃗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400" i="1"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acc>
                      <m:r>
                        <a:rPr lang="en-US" sz="1400" i="1">
                          <a:latin typeface="Cambria Math" panose="02040503050406030204" pitchFamily="18" charset="0"/>
                        </a:rPr>
                        <m:t>.</m:t>
                      </m:r>
                      <m:acc>
                        <m:accPr>
                          <m:chr m:val="⃗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acc>
                      <m:r>
                        <a:rPr lang="en-US" sz="1400" i="1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rad>
                        </m:num>
                        <m:den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</a:rPr>
                        <m:t>𝛿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</a:rPr>
                        <m:t>𝛿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US" sz="1400" i="1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1400">
                              <a:latin typeface="Cambria Math" panose="02040503050406030204" pitchFamily="18" charset="0"/>
                            </a:rPr>
                            <m:t>Proj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>
                                      <a:latin typeface="Cambria Math" panose="02040503050406030204" pitchFamily="18" charset="0"/>
                                    </a:rPr>
                                    <m:t>e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sub>
                              </m:sSub>
                            </m:e>
                          </m:acc>
                        </m:sub>
                        <m:sup>
                          <m:acc>
                            <m:accPr>
                              <m:chr m:val="⃗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>
                                      <a:latin typeface="Cambria Math" panose="02040503050406030204" pitchFamily="18" charset="0"/>
                                    </a:rPr>
                                    <m:t>D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sub>
                              </m:sSub>
                            </m:e>
                          </m:acc>
                        </m:sup>
                      </m:sSubSup>
                      <m:r>
                        <a:rPr lang="en-US" sz="1400" i="1">
                          <a:latin typeface="Cambria Math" panose="02040503050406030204" pitchFamily="18" charset="0"/>
                        </a:rPr>
                        <m:t>= </m:t>
                      </m:r>
                      <m:acc>
                        <m:accPr>
                          <m:chr m:val="⃗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400" i="1"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e>
                      </m:acc>
                      <m:r>
                        <a:rPr lang="en-US" sz="1400" i="1">
                          <a:latin typeface="Cambria Math" panose="02040503050406030204" pitchFamily="18" charset="0"/>
                        </a:rPr>
                        <m:t>.</m:t>
                      </m:r>
                      <m:acc>
                        <m:accPr>
                          <m:chr m:val="⃗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e>
                      </m:acc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</a:rPr>
                        <m:t>𝛿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US" sz="1400" i="1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1400">
                              <a:latin typeface="Cambria Math" panose="02040503050406030204" pitchFamily="18" charset="0"/>
                            </a:rPr>
                            <m:t>Proj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>
                                      <a:latin typeface="Cambria Math" panose="02040503050406030204" pitchFamily="18" charset="0"/>
                                    </a:rPr>
                                    <m:t>e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sub>
                              </m:sSub>
                            </m:e>
                          </m:acc>
                        </m:sub>
                        <m:sup>
                          <m:acc>
                            <m:accPr>
                              <m:chr m:val="⃗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>
                                      <a:latin typeface="Cambria Math" panose="02040503050406030204" pitchFamily="18" charset="0"/>
                                    </a:rPr>
                                    <m:t>D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sub>
                              </m:sSub>
                            </m:e>
                          </m:acc>
                        </m:sup>
                      </m:sSubSup>
                      <m:r>
                        <a:rPr lang="en-US" sz="1400" i="1">
                          <a:latin typeface="Cambria Math" panose="02040503050406030204" pitchFamily="18" charset="0"/>
                        </a:rPr>
                        <m:t>= </m:t>
                      </m:r>
                      <m:acc>
                        <m:accPr>
                          <m:chr m:val="⃗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400" i="1"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e>
                      </m:acc>
                      <m:r>
                        <a:rPr lang="en-US" sz="1400" i="1">
                          <a:latin typeface="Cambria Math" panose="02040503050406030204" pitchFamily="18" charset="0"/>
                        </a:rPr>
                        <m:t>.</m:t>
                      </m:r>
                      <m:acc>
                        <m:accPr>
                          <m:chr m:val="⃗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e>
                      </m:acc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rad>
                        </m:num>
                        <m:den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</a:rPr>
                        <m:t>𝛿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</a:rPr>
                        <m:t>𝛿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US" sz="1400" i="1" dirty="0"/>
              </a:p>
            </p:txBody>
          </p:sp>
        </mc:Choice>
        <mc:Fallback xmlns="">
          <p:sp>
            <p:nvSpPr>
              <p:cNvPr id="46" name="TextBox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491" y="6526401"/>
                <a:ext cx="11581440" cy="270035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7" name="Picture 4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17143" y="263128"/>
            <a:ext cx="2494726" cy="4405369"/>
          </a:xfrm>
          <a:prstGeom prst="rect">
            <a:avLst/>
          </a:prstGeom>
        </p:spPr>
      </p:pic>
      <p:cxnSp>
        <p:nvCxnSpPr>
          <p:cNvPr id="49" name="Straight Connector 48"/>
          <p:cNvCxnSpPr/>
          <p:nvPr/>
        </p:nvCxnSpPr>
        <p:spPr>
          <a:xfrm>
            <a:off x="6192370" y="204664"/>
            <a:ext cx="0" cy="5436604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3985626" y="2580928"/>
            <a:ext cx="0" cy="2486093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>
            <a:off x="299356" y="5807690"/>
            <a:ext cx="1188132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3117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119336" y="3263108"/>
                <a:ext cx="5212324" cy="7366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e>
                          </m:d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𝑦𝑦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336" y="3263108"/>
                <a:ext cx="5212324" cy="73661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119336" y="3971167"/>
                <a:ext cx="3815147" cy="7366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15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𝑦𝑦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336" y="3971167"/>
                <a:ext cx="3815147" cy="73661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119336" y="4679225"/>
                <a:ext cx="5179367" cy="70705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e>
                          </m:d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𝑥𝑥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336" y="4679225"/>
                <a:ext cx="5179367" cy="70705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119336" y="5361059"/>
                <a:ext cx="3556999" cy="70705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24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𝑥𝑥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336" y="5361059"/>
                <a:ext cx="3556999" cy="70705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119336" y="6042893"/>
                <a:ext cx="8427563" cy="70705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e>
                          </m:d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𝑥𝑥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e>
                      </m:d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336" y="6042893"/>
                <a:ext cx="8427563" cy="70705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119336" y="6724728"/>
                <a:ext cx="5435142" cy="7283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44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𝑥𝑥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336" y="6724728"/>
                <a:ext cx="5435142" cy="72834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119336" y="7425477"/>
                <a:ext cx="8460073" cy="7366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e>
                          </m:d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𝑦𝑦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e>
                      </m:d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336" y="7425477"/>
                <a:ext cx="8460073" cy="73661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119336" y="8133536"/>
                <a:ext cx="5417124" cy="7579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55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𝑦𝑦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3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336" y="8133536"/>
                <a:ext cx="5417124" cy="75790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6459224" y="3394720"/>
                <a:ext cx="5000215" cy="19450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  <m:limLow>
                        <m:limLow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6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𝐹</m:t>
                                            </m:r>
                                          </m:e>
                                          <m:sub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𝐹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15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𝐹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22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𝐹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24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𝐹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42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𝐹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44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𝐹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51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𝐹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55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e>
                          </m:groupChr>
                        </m:e>
                        <m:lim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lim>
                      </m:limLow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eqArr>
                                <m:eqArr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𝑥𝑡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𝑥𝑡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eqAr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9224" y="3394720"/>
                <a:ext cx="5000215" cy="19450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6524543" y="5295990"/>
                <a:ext cx="1727461" cy="38151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𝑂𝑆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4543" y="5295990"/>
                <a:ext cx="1727461" cy="381515"/>
              </a:xfrm>
              <a:prstGeom prst="rect">
                <a:avLst/>
              </a:prstGeom>
              <a:blipFill>
                <a:blip r:embed="rId11"/>
                <a:stretch>
                  <a:fillRect b="-4839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Picture 2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445597" y="-25858"/>
            <a:ext cx="4930446" cy="3057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65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443372" y="467430"/>
                <a:ext cx="4844403" cy="17762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A" dirty="0" smtClean="0"/>
                  <a:t>Total Parameters: 41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CA" dirty="0" smtClean="0"/>
                  <a:t>6x6 parameters in matrix </a:t>
                </a:r>
                <a14:m>
                  <m:oMath xmlns:m="http://schemas.openxmlformats.org/officeDocument/2006/math">
                    <m:r>
                      <a:rPr lang="en-CA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dirty="0" smtClean="0">
                  <a:solidFill>
                    <a:srgbClr val="FF0000"/>
                  </a:solidFill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CA" dirty="0" smtClean="0"/>
                  <a:t>length of the shaft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endParaRPr lang="en-CA" dirty="0" smtClean="0">
                  <a:solidFill>
                    <a:srgbClr val="FF0000"/>
                  </a:solidFill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CA" dirty="0" smtClean="0"/>
                  <a:t>Lumped shaft parameter: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endParaRPr lang="en-CA" dirty="0" smtClean="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CA" dirty="0" smtClean="0"/>
                  <a:t>Location of the cross-section: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</m:oMath>
                </a14:m>
                <a:endParaRPr lang="en-CA" dirty="0" smtClean="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CA" dirty="0" smtClean="0"/>
                  <a:t>Encoder offset for instrument insertion: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𝑜𝑠</m:t>
                    </m:r>
                  </m:oMath>
                </a14:m>
                <a:endParaRPr lang="en-CA" dirty="0" smtClean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372" y="467430"/>
                <a:ext cx="4844403" cy="1776255"/>
              </a:xfrm>
              <a:prstGeom prst="rect">
                <a:avLst/>
              </a:prstGeom>
              <a:blipFill>
                <a:blip r:embed="rId2"/>
                <a:stretch>
                  <a:fillRect l="-1134" t="-2062" b="-481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ight Arrow 4"/>
          <p:cNvSpPr/>
          <p:nvPr/>
        </p:nvSpPr>
        <p:spPr>
          <a:xfrm>
            <a:off x="5625917" y="989797"/>
            <a:ext cx="1213928" cy="7315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7177988" y="276672"/>
                <a:ext cx="4644516" cy="24347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0" dirty="0" smtClean="0"/>
                  <a:t>Cost function: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CA" b="0" i="0" smtClean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bSup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CA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CA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e>
                              <m:sub>
                                <m:r>
                                  <a:rPr lang="en-CA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𝑜𝑠</m:t>
                                    </m:r>
                                  </m:sub>
                                </m:sSub>
                              </m:e>
                            </m:d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CA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en-US" dirty="0" smtClean="0"/>
              </a:p>
              <a:p>
                <a:endParaRPr lang="en-US" dirty="0" smtClean="0"/>
              </a:p>
              <a:p>
                <a:r>
                  <a:rPr lang="en-US" dirty="0" smtClean="0"/>
                  <a:t>The optimization problem is not convex because there is</a:t>
                </a:r>
                <a:r>
                  <a:rPr lang="en-CA" dirty="0" smtClean="0"/>
                  <a:t> a calibration matrix A for any arbitrarily selected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 dirty="0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CA" i="1" dirty="0" smtClean="0"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</m:oMath>
                </a14:m>
                <a:endParaRPr lang="en-CA" dirty="0" smtClean="0"/>
              </a:p>
              <a:p>
                <a:endParaRPr lang="en-CA" dirty="0"/>
              </a:p>
              <a:p>
                <a:r>
                  <a:rPr lang="en-CA" dirty="0" smtClean="0"/>
                  <a:t>So we arbitrarily select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</m:oMath>
                </a14:m>
                <a:r>
                  <a:rPr lang="en-US" dirty="0" smtClean="0"/>
                  <a:t> and we end up with 40 parameters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7988" y="276672"/>
                <a:ext cx="4644516" cy="2434769"/>
              </a:xfrm>
              <a:prstGeom prst="rect">
                <a:avLst/>
              </a:prstGeom>
              <a:blipFill>
                <a:blip r:embed="rId3"/>
                <a:stretch>
                  <a:fillRect l="-1050" b="-300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543315" y="3158685"/>
                <a:ext cx="4644516" cy="43252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Implement coordinate optimization and projected gradient method with the constraints below:</a:t>
                </a:r>
              </a:p>
              <a:p>
                <a:endParaRPr lang="en-US" dirty="0"/>
              </a:p>
              <a:p>
                <a:r>
                  <a:rPr lang="en-US" b="0" dirty="0" smtClean="0"/>
                  <a:t>Select: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min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e>
                        </m:d>
                      </m:e>
                    </m:func>
                  </m:oMath>
                </a14:m>
                <a:endParaRPr lang="en-US" b="0" i="1" dirty="0" smtClean="0">
                  <a:latin typeface="Cambria Math" panose="02040503050406030204" pitchFamily="18" charset="0"/>
                </a:endParaRPr>
              </a:p>
              <a:p>
                <a:endParaRPr lang="en-US" i="1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.1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&lt;10 </m:t>
                      </m:r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&lt;1.5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r>
                  <a:rPr lang="en-US" dirty="0" smtClean="0"/>
                  <a:t/>
                </a:r>
                <a:br>
                  <a:rPr lang="en-US" dirty="0" smtClean="0"/>
                </a:br>
                <a:endParaRPr lang="en-US" dirty="0" smtClean="0"/>
              </a:p>
              <a:p>
                <a:endParaRPr lang="en-US" dirty="0"/>
              </a:p>
              <a:p>
                <a:pPr marL="342900" indent="-342900">
                  <a:buAutoNum type="arabicPeriod"/>
                </a:pPr>
                <a:r>
                  <a:rPr lang="en-US" dirty="0" smtClean="0"/>
                  <a:t>Fix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dirty="0" smtClean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dirty="0" smtClean="0"/>
                  <a:t> to an initial value, solve for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 smtClean="0"/>
                  <a:t>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 smtClean="0"/>
                  <a:t>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𝑜𝑠</m:t>
                        </m:r>
                      </m:sub>
                    </m:sSub>
                  </m:oMath>
                </a14:m>
                <a:r>
                  <a:rPr lang="en-US" dirty="0" smtClean="0"/>
                  <a:t>.</a:t>
                </a:r>
              </a:p>
              <a:p>
                <a:pPr marL="342900" indent="-342900">
                  <a:buAutoNum type="arabicPeriod"/>
                </a:pPr>
                <a:r>
                  <a:rPr lang="en-US" dirty="0" smtClean="0"/>
                  <a:t>Then fix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err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i="1" dirty="0" err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𝑜𝑠</m:t>
                        </m:r>
                      </m:sub>
                    </m:sSub>
                  </m:oMath>
                </a14:m>
                <a:r>
                  <a:rPr lang="en-US" dirty="0" smtClean="0"/>
                  <a:t>and solve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dirty="0" smtClean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endParaRPr lang="en-US" dirty="0" smtClean="0"/>
              </a:p>
              <a:p>
                <a:pPr marL="342900" indent="-342900">
                  <a:buAutoNum type="arabicPeriod"/>
                </a:pPr>
                <a:r>
                  <a:rPr lang="en-US" dirty="0" smtClean="0"/>
                  <a:t>Iterate between 1 and 2</a:t>
                </a:r>
              </a:p>
              <a:p>
                <a:pPr marL="342900" indent="-342900">
                  <a:buAutoNum type="arabicPeriod"/>
                </a:pPr>
                <a:endParaRPr lang="en-US" dirty="0"/>
              </a:p>
              <a:p>
                <a:endParaRPr lang="en-US" dirty="0" smtClean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315" y="3158685"/>
                <a:ext cx="4644516" cy="4325287"/>
              </a:xfrm>
              <a:prstGeom prst="rect">
                <a:avLst/>
              </a:prstGeom>
              <a:blipFill>
                <a:blip r:embed="rId4"/>
                <a:stretch>
                  <a:fillRect l="-1050" t="-704" r="-105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57297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9616" y="672716"/>
            <a:ext cx="7468247" cy="7937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982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3566" y="1500809"/>
            <a:ext cx="8229600" cy="709534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003566" y="2976972"/>
            <a:ext cx="6288678" cy="3240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98592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3268" y="1248781"/>
            <a:ext cx="8229600" cy="705035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631504" y="2724944"/>
            <a:ext cx="6288678" cy="3240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73455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263352" y="3113253"/>
                <a:ext cx="6091219" cy="17706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6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15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𝐿𝑠</m:t>
                                    </m:r>
                                  </m:e>
                                </m:d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24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42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44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51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55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eqArr>
                                <m:eqArr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𝑥𝑡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𝑥𝑡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eqAr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352" y="3113253"/>
                <a:ext cx="6091219" cy="177067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260388" y="5077000"/>
                <a:ext cx="4750403" cy="20751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Assuming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𝑥𝑥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 = 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err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i="1" dirty="0" err="1" smtClean="0">
                            <a:latin typeface="Cambria Math" panose="02040503050406030204" pitchFamily="18" charset="0"/>
                          </a:rPr>
                          <m:t>𝑦𝑦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 smtClean="0"/>
              </a:p>
              <a:p>
                <a:endParaRPr lang="en-US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15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24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44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55</m:t>
                          </m:r>
                        </m:sub>
                      </m:sSub>
                    </m:oMath>
                  </m:oMathPara>
                </a14:m>
                <a:r>
                  <a:rPr lang="en-US" dirty="0" smtClean="0"/>
                  <a:t/>
                </a:r>
                <a:br>
                  <a:rPr lang="en-US" dirty="0" smtClean="0"/>
                </a:br>
                <a:endParaRPr lang="en-US" dirty="0" smtClean="0"/>
              </a:p>
              <a:p>
                <a:endParaRPr lang="en-US" dirty="0"/>
              </a:p>
              <a:p>
                <a:r>
                  <a:rPr lang="en-US" dirty="0" smtClean="0"/>
                  <a:t>Assuming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𝑥𝑡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 = 0 </m:t>
                    </m:r>
                  </m:oMath>
                </a14:m>
                <a:r>
                  <a:rPr lang="en-US" dirty="0" smtClean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𝑦𝑡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 smtClean="0"/>
                  <a:t>= 0</a:t>
                </a:r>
              </a:p>
              <a:p>
                <a:endParaRPr lang="en-US" dirty="0"/>
              </a:p>
              <a:p>
                <a:r>
                  <a:rPr lang="en-US" dirty="0" smtClean="0"/>
                  <a:t>We do not need to </a:t>
                </a:r>
                <a:r>
                  <a:rPr lang="en-US" dirty="0"/>
                  <a:t>i</a:t>
                </a:r>
                <a:r>
                  <a:rPr lang="en-US" dirty="0" smtClean="0"/>
                  <a:t>dentify: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15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24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44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55</m:t>
                        </m:r>
                      </m:sub>
                    </m:sSub>
                  </m:oMath>
                </a14:m>
                <a:endParaRPr lang="en-US" i="1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388" y="5077000"/>
                <a:ext cx="4750403" cy="2075183"/>
              </a:xfrm>
              <a:prstGeom prst="rect">
                <a:avLst/>
              </a:prstGeom>
              <a:blipFill>
                <a:blip r:embed="rId3"/>
                <a:stretch>
                  <a:fillRect l="-1155" t="-1471" b="-382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ight Brace 8"/>
          <p:cNvSpPr/>
          <p:nvPr/>
        </p:nvSpPr>
        <p:spPr>
          <a:xfrm>
            <a:off x="5010791" y="5077000"/>
            <a:ext cx="329125" cy="2075183"/>
          </a:xfrm>
          <a:prstGeom prst="rightBrace">
            <a:avLst>
              <a:gd name="adj1" fmla="val 35344"/>
              <a:gd name="adj2" fmla="val 48164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5519936" y="5182410"/>
                <a:ext cx="4306243" cy="176772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42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42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eqArr>
                                <m:eqArr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𝑥𝑡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eqAr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9936" y="5182410"/>
                <a:ext cx="4306243" cy="176772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ight Arrow 10"/>
          <p:cNvSpPr/>
          <p:nvPr/>
        </p:nvSpPr>
        <p:spPr>
          <a:xfrm>
            <a:off x="2311553" y="7584231"/>
            <a:ext cx="648072" cy="4680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3308961" y="7633591"/>
                <a:ext cx="523297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A" dirty="0" smtClean="0"/>
                  <a:t>We only need to identify two functions,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CA" i="1" dirty="0" smtClean="0"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</m:sSub>
                  </m:oMath>
                </a14:m>
                <a:r>
                  <a:rPr lang="en-CA" dirty="0" smtClean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CA" i="1" dirty="0" smtClean="0">
                            <a:latin typeface="Cambria Math" panose="02040503050406030204" pitchFamily="18" charset="0"/>
                          </a:rPr>
                          <m:t>42</m:t>
                        </m:r>
                      </m:sub>
                    </m:sSub>
                  </m:oMath>
                </a14:m>
                <a:r>
                  <a:rPr lang="en-CA" dirty="0" smtClean="0"/>
                  <a:t> </a:t>
                </a:r>
                <a:endParaRPr lang="en-CA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8961" y="7633591"/>
                <a:ext cx="5232971" cy="369332"/>
              </a:xfrm>
              <a:prstGeom prst="rect">
                <a:avLst/>
              </a:prstGeom>
              <a:blipFill>
                <a:blip r:embed="rId5"/>
                <a:stretch>
                  <a:fillRect l="-1049" t="-8197" b="-2459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3284577" y="8242791"/>
                <a:ext cx="2418611" cy="7070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1−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+2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4577" y="8242791"/>
                <a:ext cx="2418611" cy="70705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3284577" y="9002667"/>
                <a:ext cx="4110677" cy="70705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+2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4577" y="9002667"/>
                <a:ext cx="4110677" cy="70705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/>
          <p:cNvSpPr txBox="1"/>
          <p:nvPr/>
        </p:nvSpPr>
        <p:spPr>
          <a:xfrm>
            <a:off x="260388" y="220343"/>
            <a:ext cx="1166826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Fontanelli</a:t>
            </a:r>
            <a:r>
              <a:rPr lang="en-US" dirty="0" smtClean="0"/>
              <a:t> et al. 2017</a:t>
            </a:r>
            <a:endParaRPr lang="en-CA" dirty="0" smtClean="0"/>
          </a:p>
          <a:p>
            <a:r>
              <a:rPr lang="en-CA" dirty="0" smtClean="0"/>
              <a:t>For </a:t>
            </a:r>
            <a:r>
              <a:rPr lang="en-CA" dirty="0"/>
              <a:t>the case of the instrument used in </a:t>
            </a:r>
            <a:r>
              <a:rPr lang="en-CA" dirty="0" smtClean="0"/>
              <a:t>the experiments</a:t>
            </a:r>
            <a:r>
              <a:rPr lang="en-CA" dirty="0"/>
              <a:t>, the dynamic effects </a:t>
            </a:r>
            <a:r>
              <a:rPr lang="en-CA" dirty="0" smtClean="0"/>
              <a:t>(gravity and inertial forces) are </a:t>
            </a:r>
            <a:r>
              <a:rPr lang="en-CA" dirty="0"/>
              <a:t>small compared to the range of the measured forces (about 1% of the maximum force) and could be neglected. Of course, when instruments with higher weight and inertia are used, the dynamic effects should be compensated.</a:t>
            </a:r>
            <a:endParaRPr lang="en-CA" dirty="0" smtClean="0"/>
          </a:p>
          <a:p>
            <a:endParaRPr lang="en-US" dirty="0"/>
          </a:p>
          <a:p>
            <a:r>
              <a:rPr lang="en-US" dirty="0" err="1" smtClean="0"/>
              <a:t>Schwalb</a:t>
            </a:r>
            <a:r>
              <a:rPr lang="en-US" dirty="0" smtClean="0"/>
              <a:t> et al. 2017</a:t>
            </a:r>
          </a:p>
          <a:p>
            <a:r>
              <a:rPr lang="en-CA" dirty="0" smtClean="0"/>
              <a:t>During MIS, inertia </a:t>
            </a:r>
            <a:r>
              <a:rPr lang="en-CA" dirty="0"/>
              <a:t>is low and is assumed to be </a:t>
            </a:r>
            <a:r>
              <a:rPr lang="en-CA" dirty="0" smtClean="0"/>
              <a:t>negligible</a:t>
            </a:r>
            <a:r>
              <a:rPr lang="en-CA" dirty="0"/>
              <a:t>, and is further validated in the experimental results section.</a:t>
            </a:r>
          </a:p>
        </p:txBody>
      </p:sp>
    </p:spTree>
    <p:extLst>
      <p:ext uri="{BB962C8B-B14F-4D97-AF65-F5344CB8AC3E}">
        <p14:creationId xmlns:p14="http://schemas.microsoft.com/office/powerpoint/2010/main" val="3983176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0" r="6792"/>
          <a:stretch/>
        </p:blipFill>
        <p:spPr>
          <a:xfrm>
            <a:off x="4910203" y="835184"/>
            <a:ext cx="7273341" cy="604853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089" y="835183"/>
            <a:ext cx="4764913" cy="7167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166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Picture 9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2584" y="816732"/>
            <a:ext cx="6076950" cy="8134350"/>
          </a:xfrm>
          <a:prstGeom prst="rect">
            <a:avLst/>
          </a:prstGeom>
        </p:spPr>
      </p:pic>
      <p:cxnSp>
        <p:nvCxnSpPr>
          <p:cNvPr id="83" name="Straight Connector 82"/>
          <p:cNvCxnSpPr/>
          <p:nvPr/>
        </p:nvCxnSpPr>
        <p:spPr>
          <a:xfrm flipH="1">
            <a:off x="2300762" y="1536811"/>
            <a:ext cx="4027058" cy="0"/>
          </a:xfrm>
          <a:prstGeom prst="line">
            <a:avLst/>
          </a:prstGeom>
          <a:ln w="1905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6165414" y="132656"/>
            <a:ext cx="0" cy="9217024"/>
          </a:xfrm>
          <a:prstGeom prst="straightConnector1">
            <a:avLst/>
          </a:prstGeom>
          <a:ln w="28575">
            <a:solidFill>
              <a:srgbClr val="FF0000"/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7913919" y="1545521"/>
            <a:ext cx="0" cy="305163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 flipV="1">
            <a:off x="6241411" y="1535995"/>
            <a:ext cx="1686580" cy="163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7305318" y="4597153"/>
            <a:ext cx="0" cy="147616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H="1">
            <a:off x="7908068" y="5635512"/>
            <a:ext cx="5696" cy="194997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H="1">
            <a:off x="6164208" y="7585484"/>
            <a:ext cx="1753178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/>
          <p:cNvCxnSpPr/>
          <p:nvPr/>
        </p:nvCxnSpPr>
        <p:spPr>
          <a:xfrm>
            <a:off x="6165415" y="1536812"/>
            <a:ext cx="0" cy="1080120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6165415" y="1536811"/>
            <a:ext cx="1103899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/>
          <p:cNvSpPr/>
          <p:nvPr/>
        </p:nvSpPr>
        <p:spPr>
          <a:xfrm>
            <a:off x="6033622" y="1405019"/>
            <a:ext cx="263584" cy="26358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5757146" y="2148880"/>
                <a:ext cx="463781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3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CA" sz="3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7146" y="2148880"/>
                <a:ext cx="463781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5718162" y="958321"/>
                <a:ext cx="492635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3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CA" sz="3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8162" y="958321"/>
                <a:ext cx="492635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6986323" y="896358"/>
                <a:ext cx="48808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3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CA" sz="3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6323" y="896358"/>
                <a:ext cx="488082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Straight Connector 52"/>
          <p:cNvCxnSpPr/>
          <p:nvPr/>
        </p:nvCxnSpPr>
        <p:spPr>
          <a:xfrm flipH="1">
            <a:off x="2480782" y="7585484"/>
            <a:ext cx="3709849" cy="0"/>
          </a:xfrm>
          <a:prstGeom prst="line">
            <a:avLst/>
          </a:prstGeom>
          <a:ln w="28575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>
            <a:off x="9105518" y="5604879"/>
            <a:ext cx="0" cy="1980605"/>
          </a:xfrm>
          <a:prstGeom prst="straightConnector1">
            <a:avLst/>
          </a:prstGeom>
          <a:ln w="28575">
            <a:solidFill>
              <a:srgbClr val="FF000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flipH="1">
            <a:off x="7912831" y="5604879"/>
            <a:ext cx="1404987" cy="0"/>
          </a:xfrm>
          <a:prstGeom prst="line">
            <a:avLst/>
          </a:prstGeom>
          <a:ln w="28575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>
            <a:off x="7910916" y="5809626"/>
            <a:ext cx="0" cy="2855978"/>
          </a:xfrm>
          <a:prstGeom prst="straightConnector1">
            <a:avLst/>
          </a:prstGeom>
          <a:ln w="28575">
            <a:solidFill>
              <a:srgbClr val="FF0000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>
          <a:xfrm>
            <a:off x="6164208" y="8233555"/>
            <a:ext cx="1743113" cy="0"/>
          </a:xfrm>
          <a:prstGeom prst="straightConnector1">
            <a:avLst/>
          </a:prstGeom>
          <a:ln w="28575">
            <a:solidFill>
              <a:srgbClr val="FF000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/>
              <p:cNvSpPr txBox="1"/>
              <p:nvPr/>
            </p:nvSpPr>
            <p:spPr>
              <a:xfrm>
                <a:off x="9103161" y="6217225"/>
                <a:ext cx="665247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3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0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CA" sz="30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en-CA" sz="3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0" name="TextBox 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3161" y="6217225"/>
                <a:ext cx="665247" cy="5539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/>
              <p:cNvSpPr txBox="1"/>
              <p:nvPr/>
            </p:nvSpPr>
            <p:spPr>
              <a:xfrm>
                <a:off x="6855831" y="8192444"/>
                <a:ext cx="54809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3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CA" sz="3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en-CA" sz="3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1" name="TextBox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5831" y="8192444"/>
                <a:ext cx="548099" cy="55399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Oval 71"/>
          <p:cNvSpPr/>
          <p:nvPr/>
        </p:nvSpPr>
        <p:spPr>
          <a:xfrm>
            <a:off x="6120031" y="1491428"/>
            <a:ext cx="90766" cy="90766"/>
          </a:xfrm>
          <a:prstGeom prst="ellipse">
            <a:avLst/>
          </a:prstGeom>
          <a:solidFill>
            <a:srgbClr val="FF0000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/>
              <p:cNvSpPr txBox="1"/>
              <p:nvPr/>
            </p:nvSpPr>
            <p:spPr>
              <a:xfrm>
                <a:off x="6613927" y="5856703"/>
                <a:ext cx="562013" cy="62228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CA" sz="3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CA" sz="30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0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CA" sz="30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CA" sz="3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3" name="TextBox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3927" y="5856703"/>
                <a:ext cx="562013" cy="62228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Straight Arrow Connector 39"/>
          <p:cNvCxnSpPr/>
          <p:nvPr/>
        </p:nvCxnSpPr>
        <p:spPr>
          <a:xfrm flipV="1">
            <a:off x="6164207" y="5605264"/>
            <a:ext cx="1745241" cy="1980219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/>
              <p:cNvSpPr txBox="1"/>
              <p:nvPr/>
            </p:nvSpPr>
            <p:spPr>
              <a:xfrm>
                <a:off x="7626048" y="4944483"/>
                <a:ext cx="619657" cy="55399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CA" sz="3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CA" sz="30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30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CA" sz="30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CA" sz="3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8" name="TextBox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6048" y="4944483"/>
                <a:ext cx="619657" cy="55399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Oval 78"/>
          <p:cNvSpPr/>
          <p:nvPr/>
        </p:nvSpPr>
        <p:spPr>
          <a:xfrm>
            <a:off x="7804880" y="5505239"/>
            <a:ext cx="211560" cy="21156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/>
          <p:cNvSpPr/>
          <p:nvPr/>
        </p:nvSpPr>
        <p:spPr>
          <a:xfrm>
            <a:off x="7869625" y="5569260"/>
            <a:ext cx="86784" cy="86784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1" name="Straight Arrow Connector 80"/>
          <p:cNvCxnSpPr/>
          <p:nvPr/>
        </p:nvCxnSpPr>
        <p:spPr>
          <a:xfrm>
            <a:off x="2948834" y="1561304"/>
            <a:ext cx="0" cy="6024179"/>
          </a:xfrm>
          <a:prstGeom prst="straightConnector1">
            <a:avLst/>
          </a:prstGeom>
          <a:ln w="28575">
            <a:solidFill>
              <a:srgbClr val="FF000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/>
              <p:cNvSpPr txBox="1"/>
              <p:nvPr/>
            </p:nvSpPr>
            <p:spPr>
              <a:xfrm>
                <a:off x="2308809" y="4320153"/>
                <a:ext cx="56303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3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</m:oMath>
                  </m:oMathPara>
                </a14:m>
                <a:endParaRPr lang="en-CA" sz="3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5" name="TextBox 8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8809" y="4320153"/>
                <a:ext cx="563039" cy="55399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Connector 33"/>
          <p:cNvCxnSpPr/>
          <p:nvPr/>
        </p:nvCxnSpPr>
        <p:spPr>
          <a:xfrm flipH="1">
            <a:off x="2588794" y="8565685"/>
            <a:ext cx="3575416" cy="0"/>
          </a:xfrm>
          <a:prstGeom prst="line">
            <a:avLst/>
          </a:prstGeom>
          <a:ln w="28575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2948834" y="7585483"/>
            <a:ext cx="0" cy="987294"/>
          </a:xfrm>
          <a:prstGeom prst="straightConnector1">
            <a:avLst/>
          </a:prstGeom>
          <a:ln w="28575">
            <a:solidFill>
              <a:srgbClr val="FF000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/>
              <p:cNvSpPr txBox="1"/>
              <p:nvPr/>
            </p:nvSpPr>
            <p:spPr>
              <a:xfrm>
                <a:off x="2264758" y="7802131"/>
                <a:ext cx="651140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3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CA" sz="3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4758" y="7802131"/>
                <a:ext cx="651140" cy="55399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0" name="Straight Connector 59"/>
          <p:cNvCxnSpPr/>
          <p:nvPr/>
        </p:nvCxnSpPr>
        <p:spPr>
          <a:xfrm flipV="1">
            <a:off x="8374040" y="4597154"/>
            <a:ext cx="0" cy="151216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flipH="1">
            <a:off x="7297713" y="4597152"/>
            <a:ext cx="109061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 flipH="1">
            <a:off x="7913765" y="7585484"/>
            <a:ext cx="1422268" cy="0"/>
          </a:xfrm>
          <a:prstGeom prst="line">
            <a:avLst/>
          </a:prstGeom>
          <a:ln w="28575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Oval 93"/>
          <p:cNvSpPr/>
          <p:nvPr/>
        </p:nvSpPr>
        <p:spPr>
          <a:xfrm>
            <a:off x="6027484" y="8430824"/>
            <a:ext cx="269722" cy="26972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/>
              <p:cNvSpPr txBox="1"/>
              <p:nvPr/>
            </p:nvSpPr>
            <p:spPr>
              <a:xfrm>
                <a:off x="6224635" y="8397084"/>
                <a:ext cx="519437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CA" sz="3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5" name="TextBox 9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4635" y="8397084"/>
                <a:ext cx="519437" cy="55399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/>
              <p:cNvSpPr txBox="1"/>
              <p:nvPr/>
            </p:nvSpPr>
            <p:spPr>
              <a:xfrm>
                <a:off x="5645386" y="7638083"/>
                <a:ext cx="519437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CA" sz="3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5386" y="7638083"/>
                <a:ext cx="519437" cy="55399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Oval 40"/>
          <p:cNvSpPr/>
          <p:nvPr/>
        </p:nvSpPr>
        <p:spPr>
          <a:xfrm>
            <a:off x="6027484" y="7448092"/>
            <a:ext cx="269722" cy="26972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6155766" y="928606"/>
                <a:ext cx="534826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CA" sz="3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5766" y="928606"/>
                <a:ext cx="534826" cy="553998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246839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Straight Arrow Connector 28"/>
          <p:cNvCxnSpPr/>
          <p:nvPr/>
        </p:nvCxnSpPr>
        <p:spPr>
          <a:xfrm>
            <a:off x="5699956" y="4037135"/>
            <a:ext cx="0" cy="3831336"/>
          </a:xfrm>
          <a:prstGeom prst="straightConnector1">
            <a:avLst/>
          </a:prstGeom>
          <a:ln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5699956" y="4037136"/>
            <a:ext cx="0" cy="3692364"/>
          </a:xfrm>
          <a:prstGeom prst="straightConnector1">
            <a:avLst/>
          </a:prstGeom>
          <a:ln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rot="3600000">
            <a:off x="4430343" y="3299289"/>
            <a:ext cx="0" cy="2935224"/>
          </a:xfrm>
          <a:prstGeom prst="straightConnector1">
            <a:avLst/>
          </a:prstGeom>
          <a:ln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rot="7200000">
            <a:off x="3297323" y="4030592"/>
            <a:ext cx="2402631" cy="1387157"/>
          </a:xfrm>
          <a:prstGeom prst="straightConnector1">
            <a:avLst/>
          </a:prstGeom>
          <a:ln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rot="-3600000">
            <a:off x="6970943" y="3308901"/>
            <a:ext cx="0" cy="2935224"/>
          </a:xfrm>
          <a:prstGeom prst="straightConnector1">
            <a:avLst/>
          </a:prstGeom>
          <a:ln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5699955" y="4032383"/>
            <a:ext cx="2402631" cy="1387157"/>
          </a:xfrm>
          <a:prstGeom prst="straightConnector1">
            <a:avLst/>
          </a:prstGeom>
          <a:ln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rot="3600000">
            <a:off x="5171969" y="3728344"/>
            <a:ext cx="0" cy="1216152"/>
          </a:xfrm>
          <a:prstGeom prst="straightConnector1">
            <a:avLst/>
          </a:prstGeom>
          <a:ln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rot="-3600000">
            <a:off x="6225486" y="3728345"/>
            <a:ext cx="0" cy="1216152"/>
          </a:xfrm>
          <a:prstGeom prst="straightConnector1">
            <a:avLst/>
          </a:prstGeom>
          <a:ln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36635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Straight Connector 43"/>
          <p:cNvCxnSpPr/>
          <p:nvPr/>
        </p:nvCxnSpPr>
        <p:spPr>
          <a:xfrm>
            <a:off x="8654282" y="5137212"/>
            <a:ext cx="0" cy="209370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1721661" y="6016291"/>
            <a:ext cx="7315200" cy="0"/>
          </a:xfrm>
          <a:prstGeom prst="line">
            <a:avLst/>
          </a:prstGeom>
          <a:ln w="28575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rot="3600000">
            <a:off x="1721662" y="6016291"/>
            <a:ext cx="7315200" cy="0"/>
          </a:xfrm>
          <a:prstGeom prst="line">
            <a:avLst/>
          </a:prstGeom>
          <a:ln w="28575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rot="-3600000">
            <a:off x="1721661" y="6016291"/>
            <a:ext cx="7315200" cy="0"/>
          </a:xfrm>
          <a:prstGeom prst="line">
            <a:avLst/>
          </a:prstGeom>
          <a:ln w="28575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Hexagon 5"/>
          <p:cNvSpPr/>
          <p:nvPr/>
        </p:nvSpPr>
        <p:spPr>
          <a:xfrm>
            <a:off x="2104240" y="3191272"/>
            <a:ext cx="6550042" cy="5646588"/>
          </a:xfrm>
          <a:prstGeom prst="hexagon">
            <a:avLst>
              <a:gd name="adj" fmla="val 29370"/>
              <a:gd name="vf" fmla="val 11547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Oval 3"/>
          <p:cNvSpPr/>
          <p:nvPr/>
        </p:nvSpPr>
        <p:spPr>
          <a:xfrm>
            <a:off x="4164640" y="4801670"/>
            <a:ext cx="2429242" cy="242924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Oval 6"/>
          <p:cNvSpPr/>
          <p:nvPr/>
        </p:nvSpPr>
        <p:spPr>
          <a:xfrm>
            <a:off x="2555966" y="3192996"/>
            <a:ext cx="5646590" cy="5646590"/>
          </a:xfrm>
          <a:prstGeom prst="ellipse">
            <a:avLst/>
          </a:prstGeom>
          <a:noFill/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10" name="Group 9"/>
          <p:cNvGrpSpPr/>
          <p:nvPr/>
        </p:nvGrpSpPr>
        <p:grpSpPr>
          <a:xfrm>
            <a:off x="6809655" y="3011042"/>
            <a:ext cx="374500" cy="374500"/>
            <a:chOff x="7537600" y="1339510"/>
            <a:chExt cx="610628" cy="610628"/>
          </a:xfrm>
        </p:grpSpPr>
        <p:sp>
          <p:nvSpPr>
            <p:cNvPr id="8" name="Oval 7"/>
            <p:cNvSpPr/>
            <p:nvPr/>
          </p:nvSpPr>
          <p:spPr>
            <a:xfrm>
              <a:off x="7537600" y="1339510"/>
              <a:ext cx="610628" cy="610628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" name="Oval 8"/>
            <p:cNvSpPr/>
            <p:nvPr/>
          </p:nvSpPr>
          <p:spPr>
            <a:xfrm>
              <a:off x="7690000" y="1491910"/>
              <a:ext cx="305828" cy="3058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1941080" y="5829041"/>
            <a:ext cx="374500" cy="374500"/>
            <a:chOff x="7537600" y="1339510"/>
            <a:chExt cx="610628" cy="610628"/>
          </a:xfrm>
        </p:grpSpPr>
        <p:sp>
          <p:nvSpPr>
            <p:cNvPr id="12" name="Oval 11"/>
            <p:cNvSpPr/>
            <p:nvPr/>
          </p:nvSpPr>
          <p:spPr>
            <a:xfrm>
              <a:off x="7537600" y="1339510"/>
              <a:ext cx="610628" cy="610628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" name="Oval 12"/>
            <p:cNvSpPr/>
            <p:nvPr/>
          </p:nvSpPr>
          <p:spPr>
            <a:xfrm>
              <a:off x="7690000" y="1491910"/>
              <a:ext cx="305828" cy="3058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6809655" y="8643450"/>
            <a:ext cx="374500" cy="374500"/>
            <a:chOff x="7537600" y="1339510"/>
            <a:chExt cx="610628" cy="610628"/>
          </a:xfrm>
        </p:grpSpPr>
        <p:sp>
          <p:nvSpPr>
            <p:cNvPr id="15" name="Oval 14"/>
            <p:cNvSpPr/>
            <p:nvPr/>
          </p:nvSpPr>
          <p:spPr>
            <a:xfrm>
              <a:off x="7537600" y="1339510"/>
              <a:ext cx="610628" cy="610628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" name="Oval 15"/>
            <p:cNvSpPr/>
            <p:nvPr/>
          </p:nvSpPr>
          <p:spPr>
            <a:xfrm>
              <a:off x="7690000" y="1491910"/>
              <a:ext cx="305828" cy="3058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5966" y="15409"/>
            <a:ext cx="2609314" cy="2371550"/>
          </a:xfrm>
          <a:prstGeom prst="rect">
            <a:avLst/>
          </a:prstGeom>
        </p:spPr>
      </p:pic>
      <p:cxnSp>
        <p:nvCxnSpPr>
          <p:cNvPr id="31" name="Straight Connector 30"/>
          <p:cNvCxnSpPr/>
          <p:nvPr/>
        </p:nvCxnSpPr>
        <p:spPr>
          <a:xfrm flipV="1">
            <a:off x="8654282" y="4629708"/>
            <a:ext cx="0" cy="1371600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rot="7200000" flipV="1">
            <a:off x="4349951" y="8479420"/>
            <a:ext cx="0" cy="1371600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rot="-7200000" flipV="1">
            <a:off x="3172133" y="2848372"/>
            <a:ext cx="0" cy="1371600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5379261" y="6016290"/>
            <a:ext cx="2103120" cy="0"/>
          </a:xfrm>
          <a:prstGeom prst="line">
            <a:avLst/>
          </a:prstGeom>
          <a:ln w="28575">
            <a:solidFill>
              <a:srgbClr val="FF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V="1">
            <a:off x="5379261" y="3913170"/>
            <a:ext cx="0" cy="2103120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/>
              <p:cNvSpPr txBox="1"/>
              <p:nvPr/>
            </p:nvSpPr>
            <p:spPr>
              <a:xfrm>
                <a:off x="7077166" y="5325875"/>
                <a:ext cx="588110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CA" sz="4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1" name="TextBox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7166" y="5325875"/>
                <a:ext cx="588110" cy="70788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/>
              <p:cNvSpPr txBox="1"/>
              <p:nvPr/>
            </p:nvSpPr>
            <p:spPr>
              <a:xfrm>
                <a:off x="5413618" y="3459125"/>
                <a:ext cx="595804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CA" sz="4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3618" y="3459125"/>
                <a:ext cx="595804" cy="7078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Straight Connector 45"/>
          <p:cNvCxnSpPr/>
          <p:nvPr/>
        </p:nvCxnSpPr>
        <p:spPr>
          <a:xfrm>
            <a:off x="5379261" y="6631239"/>
            <a:ext cx="3275021" cy="0"/>
          </a:xfrm>
          <a:prstGeom prst="line">
            <a:avLst/>
          </a:prstGeom>
          <a:ln w="28575">
            <a:solidFill>
              <a:srgbClr val="FF000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5379261" y="5137212"/>
            <a:ext cx="0" cy="2196244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/>
              <p:cNvSpPr txBox="1"/>
              <p:nvPr/>
            </p:nvSpPr>
            <p:spPr>
              <a:xfrm>
                <a:off x="6903122" y="6478048"/>
                <a:ext cx="668709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4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en-CA" sz="4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3122" y="6478048"/>
                <a:ext cx="668709" cy="7078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/>
              <p:cNvSpPr txBox="1"/>
              <p:nvPr/>
            </p:nvSpPr>
            <p:spPr>
              <a:xfrm>
                <a:off x="8307744" y="3954016"/>
                <a:ext cx="765786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4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40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40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CA" sz="4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3" name="TextBox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7744" y="3954016"/>
                <a:ext cx="765786" cy="70788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/>
              <p:cNvSpPr txBox="1"/>
              <p:nvPr/>
            </p:nvSpPr>
            <p:spPr>
              <a:xfrm>
                <a:off x="1883532" y="3703359"/>
                <a:ext cx="777649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4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40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40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CA" sz="4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4" name="TextBox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3532" y="3703359"/>
                <a:ext cx="777649" cy="70788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/>
              <p:cNvSpPr txBox="1"/>
              <p:nvPr/>
            </p:nvSpPr>
            <p:spPr>
              <a:xfrm>
                <a:off x="4885640" y="9091227"/>
                <a:ext cx="777649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4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40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40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CA" sz="4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5" name="TextBox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5640" y="9091227"/>
                <a:ext cx="777649" cy="70788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/>
              <p:cNvSpPr txBox="1"/>
              <p:nvPr/>
            </p:nvSpPr>
            <p:spPr>
              <a:xfrm>
                <a:off x="6195826" y="2349732"/>
                <a:ext cx="777649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4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40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40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CA" sz="4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6" name="TextBox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5826" y="2349732"/>
                <a:ext cx="777649" cy="70788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/>
              <p:cNvSpPr txBox="1"/>
              <p:nvPr/>
            </p:nvSpPr>
            <p:spPr>
              <a:xfrm>
                <a:off x="1408951" y="6121514"/>
                <a:ext cx="777649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4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40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40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CA" sz="4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7" name="TextBox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8951" y="6121514"/>
                <a:ext cx="777649" cy="70788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/>
              <p:cNvSpPr txBox="1"/>
              <p:nvPr/>
            </p:nvSpPr>
            <p:spPr>
              <a:xfrm>
                <a:off x="7188602" y="8369761"/>
                <a:ext cx="777649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4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40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40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CA" sz="4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8" name="TextBox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8602" y="8369761"/>
                <a:ext cx="777649" cy="70788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107797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4583832" y="4541361"/>
                <a:ext cx="6359626" cy="385913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eqArr>
                                  <m:eqArr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𝛿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𝛿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𝛿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z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𝛿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</m:e>
                                </m:eqAr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6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CA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CA" b="0" i="1" smtClean="0">
                                            <a:latin typeface="Cambria Math" panose="02040503050406030204" pitchFamily="18" charset="0"/>
                                          </a:rPr>
                                          <m:t>𝐻</m:t>
                                        </m:r>
                                      </m:e>
                                      <m:sup>
                                        <m:r>
                                          <a:rPr lang="en-CA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CA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CA" b="0" i="1" smtClean="0">
                                            <a:latin typeface="Cambria Math" panose="02040503050406030204" pitchFamily="18" charset="0"/>
                                          </a:rPr>
                                          <m:t>𝐻</m:t>
                                        </m:r>
                                      </m:e>
                                      <m:sup>
                                        <m:r>
                                          <a:rPr lang="en-CA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𝑦𝑦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CA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CA" i="1">
                                            <a:latin typeface="Cambria Math" panose="02040503050406030204" pitchFamily="18" charset="0"/>
                                          </a:rPr>
                                          <m:t>𝐻</m:t>
                                        </m:r>
                                      </m:e>
                                      <m:sup>
                                        <m:r>
                                          <a:rPr lang="en-CA" i="1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𝑥𝑥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CA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CA" i="1">
                                            <a:latin typeface="Cambria Math" panose="02040503050406030204" pitchFamily="18" charset="0"/>
                                          </a:rPr>
                                          <m:t>𝐻</m:t>
                                        </m:r>
                                      </m:e>
                                      <m:sup>
                                        <m:r>
                                          <a:rPr lang="en-CA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𝑥𝑥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CA" b="0" i="1" smtClean="0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𝐴𝐸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CA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CA" i="1">
                                            <a:latin typeface="Cambria Math" panose="02040503050406030204" pitchFamily="18" charset="0"/>
                                          </a:rPr>
                                          <m:t>𝐻</m:t>
                                        </m:r>
                                      </m:e>
                                      <m:sup>
                                        <m:r>
                                          <a:rPr lang="en-CA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𝑦𝑦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CA" b="0" i="1" smtClean="0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𝑦𝑦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CA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CA" i="1">
                                            <a:latin typeface="Cambria Math" panose="02040503050406030204" pitchFamily="18" charset="0"/>
                                          </a:rPr>
                                          <m:t>𝐻</m:t>
                                        </m:r>
                                      </m:e>
                                      <m:sup>
                                        <m:r>
                                          <a:rPr lang="en-CA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𝑥𝑥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CA" b="0" i="1" smtClean="0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𝑥𝑥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fa-IR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fa-IR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fa-IR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fa-IR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fa-IR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CA" b="0" i="1" smtClean="0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𝐽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𝑧𝑧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3832" y="4541361"/>
                <a:ext cx="6359626" cy="385913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4583832" y="1337005"/>
                <a:ext cx="7481728" cy="30044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Proj</m:t>
                                  </m:r>
                                </m:e>
                                <m:sub>
                                  <m:acc>
                                    <m:accPr>
                                      <m:chr m:val="⃗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>
                                              <a:latin typeface="Cambria Math" panose="02040503050406030204" pitchFamily="18" charset="0"/>
                                            </a:rPr>
                                            <m:t>e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acc>
                                </m:sub>
                                <m:sup>
                                  <m:acc>
                                    <m:accPr>
                                      <m:chr m:val="⃗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>
                                              <a:latin typeface="Cambria Math" panose="02040503050406030204" pitchFamily="18" charset="0"/>
                                            </a:rPr>
                                            <m:t>D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acc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Proj</m:t>
                                  </m:r>
                                </m:e>
                                <m:sub>
                                  <m:acc>
                                    <m:accPr>
                                      <m:chr m:val="⃗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>
                                              <a:latin typeface="Cambria Math" panose="02040503050406030204" pitchFamily="18" charset="0"/>
                                            </a:rPr>
                                            <m:t>e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acc>
                                </m:sub>
                                <m:sup>
                                  <m:acc>
                                    <m:accPr>
                                      <m:chr m:val="⃗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>
                                              <a:latin typeface="Cambria Math" panose="02040503050406030204" pitchFamily="18" charset="0"/>
                                            </a:rPr>
                                            <m:t>D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acc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Proj</m:t>
                                  </m:r>
                                </m:e>
                                <m:sub>
                                  <m:acc>
                                    <m:accPr>
                                      <m:chr m:val="⃗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>
                                              <a:latin typeface="Cambria Math" panose="02040503050406030204" pitchFamily="18" charset="0"/>
                                            </a:rPr>
                                            <m:t>e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</m:acc>
                                </m:sub>
                                <m:sup>
                                  <m:acc>
                                    <m:accPr>
                                      <m:chr m:val="⃗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>
                                              <a:latin typeface="Cambria Math" panose="02040503050406030204" pitchFamily="18" charset="0"/>
                                            </a:rPr>
                                            <m:t>D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</m:acc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Proj</m:t>
                                  </m:r>
                                </m:e>
                                <m:sub>
                                  <m:acc>
                                    <m:accPr>
                                      <m:chr m:val="⃗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>
                                              <a:latin typeface="Cambria Math" panose="02040503050406030204" pitchFamily="18" charset="0"/>
                                            </a:rPr>
                                            <m:t>e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</m:sub>
                                      </m:sSub>
                                    </m:e>
                                  </m:acc>
                                </m:sub>
                                <m:sup>
                                  <m:acc>
                                    <m:accPr>
                                      <m:chr m:val="⃗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>
                                              <a:latin typeface="Cambria Math" panose="02040503050406030204" pitchFamily="18" charset="0"/>
                                            </a:rPr>
                                            <m:t>D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</m:sub>
                                      </m:sSub>
                                    </m:e>
                                  </m:acc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Proj</m:t>
                                  </m:r>
                                </m:e>
                                <m:sub>
                                  <m:acc>
                                    <m:accPr>
                                      <m:chr m:val="⃗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>
                                              <a:latin typeface="Cambria Math" panose="02040503050406030204" pitchFamily="18" charset="0"/>
                                            </a:rPr>
                                            <m:t>e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5</m:t>
                                          </m:r>
                                        </m:sub>
                                      </m:sSub>
                                    </m:e>
                                  </m:acc>
                                </m:sub>
                                <m:sup>
                                  <m:acc>
                                    <m:accPr>
                                      <m:chr m:val="⃗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>
                                              <a:latin typeface="Cambria Math" panose="02040503050406030204" pitchFamily="18" charset="0"/>
                                            </a:rPr>
                                            <m:t>D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5</m:t>
                                          </m:r>
                                        </m:sub>
                                      </m:sSub>
                                    </m:e>
                                  </m:acc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Proj</m:t>
                                  </m:r>
                                </m:e>
                                <m:sub>
                                  <m:acc>
                                    <m:accPr>
                                      <m:chr m:val="⃗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>
                                              <a:latin typeface="Cambria Math" panose="02040503050406030204" pitchFamily="18" charset="0"/>
                                            </a:rPr>
                                            <m:t>e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6</m:t>
                                          </m:r>
                                        </m:sub>
                                      </m:sSub>
                                    </m:e>
                                  </m:acc>
                                </m:sub>
                                <m:sup>
                                  <m:acc>
                                    <m:accPr>
                                      <m:chr m:val="⃗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>
                                              <a:latin typeface="Cambria Math" panose="02040503050406030204" pitchFamily="18" charset="0"/>
                                            </a:rPr>
                                            <m:t>D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6</m:t>
                                          </m:r>
                                        </m:sub>
                                      </m:sSub>
                                    </m:e>
                                  </m:acc>
                                </m:sup>
                              </m:sSubSup>
                            </m:e>
                          </m:eqAr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6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ad>
                                      <m:radPr>
                                        <m:degHide m:val="on"/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rad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ad>
                                      <m:radPr>
                                        <m:degHide m:val="on"/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rad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ad>
                                      <m:radPr>
                                        <m:degHide m:val="on"/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rad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ad>
                                      <m:radPr>
                                        <m:degHide m:val="on"/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rad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ad>
                                      <m:radPr>
                                        <m:degHide m:val="on"/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rad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ad>
                                      <m:radPr>
                                        <m:degHide m:val="on"/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rad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ad>
                                      <m:radPr>
                                        <m:degHide m:val="on"/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rad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ad>
                                      <m:radPr>
                                        <m:degHide m:val="on"/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rad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eqArr>
                                  <m:eqArr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𝛿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𝛿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𝛿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z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𝛿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</m:e>
                                </m:eqAr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3832" y="1337005"/>
                <a:ext cx="7481728" cy="30044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4583832" y="420688"/>
                <a:ext cx="1725088" cy="5399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×</m:t>
                      </m:r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mtClean="0">
                              <a:latin typeface="Cambria Math" panose="02040503050406030204" pitchFamily="18" charset="0"/>
                            </a:rPr>
                            <m:t>Proj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e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</m:sub>
                        <m:sup>
                          <m:acc>
                            <m:accPr>
                              <m:chr m:val="⃗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D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</m:sup>
                      </m:sSubSup>
                    </m:oMath>
                  </m:oMathPara>
                </a14:m>
                <a:endParaRPr lang="en-US" dirty="0" smtClean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3832" y="420688"/>
                <a:ext cx="1725088" cy="53995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6708068" y="433545"/>
                <a:ext cx="1251112" cy="5142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</m:den>
                    </m:f>
                  </m:oMath>
                </a14:m>
                <a:r>
                  <a:rPr lang="en-US" dirty="0" smtClean="0"/>
                  <a:t> </a:t>
                </a: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8068" y="433545"/>
                <a:ext cx="1251112" cy="5142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5380" y="1195400"/>
            <a:ext cx="3789582" cy="6691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257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5461" y="1512589"/>
            <a:ext cx="9721078" cy="7033222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9300356" y="1788840"/>
            <a:ext cx="360040" cy="2016224"/>
          </a:xfrm>
          <a:prstGeom prst="straightConnector1">
            <a:avLst/>
          </a:prstGeom>
          <a:ln w="38100">
            <a:solidFill>
              <a:srgbClr val="0070C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7500156" y="2796952"/>
            <a:ext cx="180020" cy="1764196"/>
          </a:xfrm>
          <a:prstGeom prst="straightConnector1">
            <a:avLst/>
          </a:prstGeom>
          <a:ln w="38100">
            <a:solidFill>
              <a:srgbClr val="0070C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2423592" y="4813176"/>
            <a:ext cx="72008" cy="1548172"/>
          </a:xfrm>
          <a:prstGeom prst="straightConnector1">
            <a:avLst/>
          </a:prstGeom>
          <a:ln w="38100">
            <a:solidFill>
              <a:srgbClr val="0070C0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2027548" y="1512589"/>
            <a:ext cx="405048" cy="1116124"/>
          </a:xfrm>
          <a:prstGeom prst="straightConnector1">
            <a:avLst/>
          </a:prstGeom>
          <a:ln w="38100">
            <a:solidFill>
              <a:srgbClr val="0070C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420036" y="2250277"/>
            <a:ext cx="26683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800" dirty="0" smtClean="0"/>
              <a:t>Adjustment Gear</a:t>
            </a:r>
            <a:endParaRPr lang="en-CA" sz="2800" dirty="0"/>
          </a:p>
        </p:txBody>
      </p:sp>
      <p:sp>
        <p:nvSpPr>
          <p:cNvPr id="15" name="TextBox 14"/>
          <p:cNvSpPr txBox="1"/>
          <p:nvPr/>
        </p:nvSpPr>
        <p:spPr>
          <a:xfrm>
            <a:off x="8409663" y="1327923"/>
            <a:ext cx="1902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800" dirty="0" err="1" smtClean="0"/>
              <a:t>Bicell</a:t>
            </a:r>
            <a:r>
              <a:rPr lang="en-CA" sz="2800" dirty="0" smtClean="0"/>
              <a:t> Board</a:t>
            </a:r>
            <a:endParaRPr lang="en-CA" sz="2800" dirty="0"/>
          </a:p>
        </p:txBody>
      </p:sp>
      <p:sp>
        <p:nvSpPr>
          <p:cNvPr id="16" name="TextBox 15"/>
          <p:cNvSpPr txBox="1"/>
          <p:nvPr/>
        </p:nvSpPr>
        <p:spPr>
          <a:xfrm>
            <a:off x="6312814" y="7762524"/>
            <a:ext cx="27347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800" dirty="0" err="1" smtClean="0"/>
              <a:t>Bicell</a:t>
            </a:r>
            <a:r>
              <a:rPr lang="en-CA" sz="2800" dirty="0" smtClean="0"/>
              <a:t> Photodiode</a:t>
            </a:r>
            <a:endParaRPr lang="en-CA" sz="2800" dirty="0"/>
          </a:p>
        </p:txBody>
      </p:sp>
      <p:cxnSp>
        <p:nvCxnSpPr>
          <p:cNvPr id="17" name="Straight Arrow Connector 16"/>
          <p:cNvCxnSpPr/>
          <p:nvPr/>
        </p:nvCxnSpPr>
        <p:spPr>
          <a:xfrm flipV="1">
            <a:off x="7680176" y="5785129"/>
            <a:ext cx="1374888" cy="1908484"/>
          </a:xfrm>
          <a:prstGeom prst="straightConnector1">
            <a:avLst/>
          </a:prstGeom>
          <a:ln w="38100">
            <a:solidFill>
              <a:srgbClr val="0070C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9593443" y="7801508"/>
            <a:ext cx="21722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800" dirty="0" smtClean="0"/>
              <a:t>Onboard ADC</a:t>
            </a:r>
            <a:endParaRPr lang="en-CA" sz="2800" dirty="0"/>
          </a:p>
        </p:txBody>
      </p:sp>
      <p:cxnSp>
        <p:nvCxnSpPr>
          <p:cNvPr id="21" name="Straight Arrow Connector 20"/>
          <p:cNvCxnSpPr/>
          <p:nvPr/>
        </p:nvCxnSpPr>
        <p:spPr>
          <a:xfrm flipH="1" flipV="1">
            <a:off x="10020436" y="4921188"/>
            <a:ext cx="396044" cy="2880320"/>
          </a:xfrm>
          <a:prstGeom prst="straightConnector1">
            <a:avLst/>
          </a:prstGeom>
          <a:ln w="38100">
            <a:solidFill>
              <a:srgbClr val="0070C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678460" y="989369"/>
            <a:ext cx="2698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800" dirty="0" smtClean="0"/>
              <a:t>Interconnect Flex</a:t>
            </a:r>
            <a:endParaRPr lang="en-CA" sz="2800" dirty="0"/>
          </a:p>
        </p:txBody>
      </p:sp>
      <p:sp>
        <p:nvSpPr>
          <p:cNvPr id="25" name="TextBox 24"/>
          <p:cNvSpPr txBox="1"/>
          <p:nvPr/>
        </p:nvSpPr>
        <p:spPr>
          <a:xfrm>
            <a:off x="1435885" y="6361348"/>
            <a:ext cx="19754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800" dirty="0" smtClean="0"/>
              <a:t>Infrared LED</a:t>
            </a:r>
            <a:endParaRPr lang="en-CA" sz="2800" dirty="0"/>
          </a:p>
        </p:txBody>
      </p:sp>
    </p:spTree>
    <p:extLst>
      <p:ext uri="{BB962C8B-B14F-4D97-AF65-F5344CB8AC3E}">
        <p14:creationId xmlns:p14="http://schemas.microsoft.com/office/powerpoint/2010/main" val="11146686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0512" y="1966912"/>
            <a:ext cx="3990975" cy="612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9065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87688" y="4165104"/>
            <a:ext cx="6593600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5000" dirty="0" smtClean="0"/>
              <a:t>Model-based Calibration</a:t>
            </a:r>
            <a:endParaRPr lang="en-CA" sz="5000" dirty="0"/>
          </a:p>
        </p:txBody>
      </p:sp>
    </p:spTree>
    <p:extLst>
      <p:ext uri="{BB962C8B-B14F-4D97-AF65-F5344CB8AC3E}">
        <p14:creationId xmlns:p14="http://schemas.microsoft.com/office/powerpoint/2010/main" val="13989829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8" r="3980"/>
          <a:stretch/>
        </p:blipFill>
        <p:spPr>
          <a:xfrm>
            <a:off x="-6096" y="396025"/>
            <a:ext cx="12198096" cy="243693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4" t="5743" r="4062" b="2382"/>
          <a:stretch/>
        </p:blipFill>
        <p:spPr>
          <a:xfrm>
            <a:off x="-6096" y="3192995"/>
            <a:ext cx="12198096" cy="6255434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3035660" y="3271599"/>
            <a:ext cx="540060" cy="1143000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/>
          <p:cNvSpPr/>
          <p:nvPr/>
        </p:nvSpPr>
        <p:spPr>
          <a:xfrm>
            <a:off x="9192344" y="5245224"/>
            <a:ext cx="612068" cy="1143000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Rectangle 6"/>
          <p:cNvSpPr/>
          <p:nvPr/>
        </p:nvSpPr>
        <p:spPr>
          <a:xfrm>
            <a:off x="8760296" y="3285466"/>
            <a:ext cx="612068" cy="1143000"/>
          </a:xfrm>
          <a:prstGeom prst="rect">
            <a:avLst/>
          </a:prstGeom>
          <a:solidFill>
            <a:srgbClr val="92D050">
              <a:alpha val="2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Rectangle 7"/>
          <p:cNvSpPr/>
          <p:nvPr/>
        </p:nvSpPr>
        <p:spPr>
          <a:xfrm>
            <a:off x="2666056" y="5245457"/>
            <a:ext cx="612068" cy="1143000"/>
          </a:xfrm>
          <a:prstGeom prst="rect">
            <a:avLst/>
          </a:prstGeom>
          <a:solidFill>
            <a:srgbClr val="92D050">
              <a:alpha val="2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9" name="Straight Arrow Connector 8"/>
          <p:cNvCxnSpPr>
            <a:stCxn id="7" idx="1"/>
            <a:endCxn id="8" idx="3"/>
          </p:cNvCxnSpPr>
          <p:nvPr/>
        </p:nvCxnSpPr>
        <p:spPr>
          <a:xfrm flipH="1">
            <a:off x="3278124" y="3856966"/>
            <a:ext cx="5482172" cy="1959991"/>
          </a:xfrm>
          <a:prstGeom prst="straightConnector1">
            <a:avLst/>
          </a:prstGeom>
          <a:ln w="28575">
            <a:solidFill>
              <a:srgbClr val="92D05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stCxn id="2" idx="3"/>
            <a:endCxn id="6" idx="1"/>
          </p:cNvCxnSpPr>
          <p:nvPr/>
        </p:nvCxnSpPr>
        <p:spPr>
          <a:xfrm>
            <a:off x="3575720" y="3843099"/>
            <a:ext cx="5616624" cy="1973625"/>
          </a:xfrm>
          <a:prstGeom prst="line">
            <a:avLst/>
          </a:prstGeom>
          <a:ln w="28575">
            <a:solidFill>
              <a:srgbClr val="FF000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49130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4" t="10655" r="4580" b="7152"/>
          <a:stretch/>
        </p:blipFill>
        <p:spPr>
          <a:xfrm>
            <a:off x="-6096" y="3697052"/>
            <a:ext cx="12198096" cy="2344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2376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675620" y="4201108"/>
            <a:ext cx="728596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5000" dirty="0" smtClean="0"/>
              <a:t>Neural Network Calibration</a:t>
            </a:r>
            <a:endParaRPr lang="en-CA" sz="5000" dirty="0"/>
          </a:p>
        </p:txBody>
      </p:sp>
    </p:spTree>
    <p:extLst>
      <p:ext uri="{BB962C8B-B14F-4D97-AF65-F5344CB8AC3E}">
        <p14:creationId xmlns:p14="http://schemas.microsoft.com/office/powerpoint/2010/main" val="38610962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t="5591" r="4093" b="2148"/>
          <a:stretch/>
        </p:blipFill>
        <p:spPr>
          <a:xfrm>
            <a:off x="-6096" y="3763707"/>
            <a:ext cx="12198096" cy="627004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8" r="3980"/>
          <a:stretch/>
        </p:blipFill>
        <p:spPr>
          <a:xfrm>
            <a:off x="-6096" y="1368133"/>
            <a:ext cx="12198096" cy="243693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7488" y="46548"/>
            <a:ext cx="7096125" cy="145732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8809214" y="452044"/>
            <a:ext cx="338278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/>
              <a:t>Elapsed time is 0.001796 seconds.</a:t>
            </a:r>
          </a:p>
          <a:p>
            <a:r>
              <a:rPr lang="en-CA" dirty="0" smtClean="0"/>
              <a:t>45 minutes training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2119086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4" t="9747" r="4315" b="6580"/>
          <a:stretch/>
        </p:blipFill>
        <p:spPr>
          <a:xfrm>
            <a:off x="5269" y="6541368"/>
            <a:ext cx="12198096" cy="236541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781" y="1285886"/>
            <a:ext cx="5399587" cy="40496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2004" y="1284784"/>
            <a:ext cx="5401056" cy="4050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4211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4" t="5827" r="4062" b="2871"/>
          <a:stretch/>
        </p:blipFill>
        <p:spPr>
          <a:xfrm>
            <a:off x="18409" y="3842063"/>
            <a:ext cx="12198096" cy="621633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8" r="3980"/>
          <a:stretch/>
        </p:blipFill>
        <p:spPr>
          <a:xfrm>
            <a:off x="18409" y="1441136"/>
            <a:ext cx="12198096" cy="243693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4018" y="83547"/>
            <a:ext cx="5166879" cy="145732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8809214" y="452044"/>
            <a:ext cx="338278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/>
              <a:t>Elapsed time is 0.001754 seconds</a:t>
            </a:r>
            <a:r>
              <a:rPr lang="en-CA" dirty="0" smtClean="0"/>
              <a:t>.</a:t>
            </a:r>
          </a:p>
          <a:p>
            <a:r>
              <a:rPr lang="en-CA" dirty="0" smtClean="0"/>
              <a:t>45 minutes training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6467620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1" t="10656" r="4581" b="5629"/>
          <a:stretch/>
        </p:blipFill>
        <p:spPr>
          <a:xfrm>
            <a:off x="0" y="6397352"/>
            <a:ext cx="12183754" cy="237626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781" y="1285886"/>
            <a:ext cx="5399586" cy="40496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2004" y="1284784"/>
            <a:ext cx="5401056" cy="4050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1532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63352" y="348680"/>
            <a:ext cx="11701300" cy="94690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4101862" y="4103040"/>
                <a:ext cx="8123955" cy="24023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𝑥𝑡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𝑥𝑥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𝑦𝑡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𝑥𝑥</m:t>
                              </m:r>
                            </m:sub>
                          </m:sSub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𝑥𝑥</m:t>
                              </m:r>
                            </m:sub>
                          </m:sSub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24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𝑥𝑥</m:t>
                              </m:r>
                            </m:sub>
                          </m:sSub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𝐿𝑧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 smtClean="0"/>
              </a:p>
              <a:p>
                <a:endParaRPr lang="en-US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𝑥𝑡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𝑥𝑥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𝑦𝑡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𝑥𝑥</m:t>
                              </m:r>
                            </m:sub>
                          </m:sSub>
                        </m:den>
                      </m:f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𝑥𝑥</m:t>
                              </m:r>
                            </m:sub>
                          </m:sSub>
                        </m:den>
                      </m:f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24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𝑥𝑥</m:t>
                              </m:r>
                            </m:sub>
                          </m:sSub>
                        </m:den>
                      </m:f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6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dirty="0" smtClean="0"/>
              </a:p>
              <a:p>
                <a:endParaRPr lang="en-US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bSup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𝑥𝑥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𝑥𝑥</m:t>
                              </m:r>
                            </m:sub>
                          </m:sSub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𝑦𝑡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1862" y="4103040"/>
                <a:ext cx="8123955" cy="240232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101862" y="6905098"/>
                <a:ext cx="6974794" cy="7112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bSup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𝑥𝑥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lang="en-CA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CA" i="1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  <m:sub>
                                <m:r>
                                  <a:rPr lang="en-CA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  <m:sup>
                                <m:r>
                                  <a:rPr lang="en-CA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6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𝑥𝑥</m:t>
                                </m:r>
                              </m:sub>
                            </m:sSub>
                          </m:den>
                        </m:f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3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𝑥𝑡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𝑦𝑡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den>
                            </m:f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d>
                          </m:e>
                        </m:d>
                      </m:e>
                    </m:d>
                  </m:oMath>
                </a14:m>
                <a:r>
                  <a:rPr lang="en-US" dirty="0" smtClean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1862" y="6905098"/>
                <a:ext cx="6974794" cy="711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4115230" y="8197552"/>
                <a:ext cx="6802440" cy="14992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𝑦𝑡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⇒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𝑦𝑡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5230" y="8197552"/>
                <a:ext cx="6802440" cy="149925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9" name="Group 158"/>
          <p:cNvGrpSpPr/>
          <p:nvPr/>
        </p:nvGrpSpPr>
        <p:grpSpPr>
          <a:xfrm>
            <a:off x="263352" y="348680"/>
            <a:ext cx="3708412" cy="4916289"/>
            <a:chOff x="263352" y="348680"/>
            <a:chExt cx="3708412" cy="4916289"/>
          </a:xfrm>
        </p:grpSpPr>
        <p:cxnSp>
          <p:nvCxnSpPr>
            <p:cNvPr id="4" name="Straight Connector 3"/>
            <p:cNvCxnSpPr/>
            <p:nvPr/>
          </p:nvCxnSpPr>
          <p:spPr>
            <a:xfrm>
              <a:off x="1173899" y="1176772"/>
              <a:ext cx="0" cy="4088197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" name="Rectangle 6"/>
            <p:cNvSpPr/>
            <p:nvPr/>
          </p:nvSpPr>
          <p:spPr>
            <a:xfrm>
              <a:off x="1176778" y="3901206"/>
              <a:ext cx="2190328" cy="152400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Arrow Connector 8"/>
            <p:cNvCxnSpPr/>
            <p:nvPr/>
          </p:nvCxnSpPr>
          <p:spPr>
            <a:xfrm flipH="1">
              <a:off x="1176778" y="5012941"/>
              <a:ext cx="2190328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/>
                <p:cNvSpPr txBox="1"/>
                <p:nvPr/>
              </p:nvSpPr>
              <p:spPr>
                <a:xfrm>
                  <a:off x="1890636" y="4957192"/>
                  <a:ext cx="749885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1" name="TextBox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90636" y="4957192"/>
                  <a:ext cx="749885" cy="30777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" name="Straight Arrow Connector 15"/>
            <p:cNvCxnSpPr/>
            <p:nvPr/>
          </p:nvCxnSpPr>
          <p:spPr>
            <a:xfrm flipH="1">
              <a:off x="1176778" y="4633156"/>
              <a:ext cx="1565539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/>
                <p:cNvSpPr txBox="1"/>
                <p:nvPr/>
              </p:nvSpPr>
              <p:spPr>
                <a:xfrm>
                  <a:off x="1516014" y="4577407"/>
                  <a:ext cx="806183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sz="1400" b="0" i="0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sub>
                        </m:sSub>
                      </m:oMath>
                    </m:oMathPara>
                  </a14:m>
                  <a:endParaRPr lang="en-US" sz="1400" i="1" dirty="0"/>
                </a:p>
              </p:txBody>
            </p:sp>
          </mc:Choice>
          <mc:Fallback xmlns="">
            <p:sp>
              <p:nvSpPr>
                <p:cNvPr id="41" name="TextBox 4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16014" y="4577407"/>
                  <a:ext cx="806183" cy="307777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4" name="Rectangle 43"/>
            <p:cNvSpPr/>
            <p:nvPr/>
          </p:nvSpPr>
          <p:spPr>
            <a:xfrm>
              <a:off x="623906" y="1439221"/>
              <a:ext cx="2743200" cy="152400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471506" y="1216556"/>
              <a:ext cx="152400" cy="808993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6" name="Straight Arrow Connector 45"/>
            <p:cNvCxnSpPr/>
            <p:nvPr/>
          </p:nvCxnSpPr>
          <p:spPr>
            <a:xfrm flipV="1">
              <a:off x="3309398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>
              <a:off x="623906" y="1216557"/>
              <a:ext cx="0" cy="80899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/>
            <p:nvPr/>
          </p:nvCxnSpPr>
          <p:spPr>
            <a:xfrm flipH="1">
              <a:off x="623906" y="2441339"/>
              <a:ext cx="2743200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>
              <a:off x="3367106" y="1521357"/>
              <a:ext cx="0" cy="1080257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/>
                <p:cNvSpPr txBox="1"/>
                <p:nvPr/>
              </p:nvSpPr>
              <p:spPr>
                <a:xfrm>
                  <a:off x="1890636" y="2385590"/>
                  <a:ext cx="334194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50" name="TextBox 4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90636" y="2385590"/>
                  <a:ext cx="334194" cy="307777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/>
                <p:cNvSpPr txBox="1"/>
                <p:nvPr/>
              </p:nvSpPr>
              <p:spPr>
                <a:xfrm>
                  <a:off x="3402569" y="1837295"/>
                  <a:ext cx="291105" cy="23243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𝑦𝑡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51" name="TextBox 5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02569" y="1837295"/>
                  <a:ext cx="291105" cy="232436"/>
                </a:xfrm>
                <a:prstGeom prst="rect">
                  <a:avLst/>
                </a:prstGeom>
                <a:blipFill>
                  <a:blip r:embed="rId8"/>
                  <a:stretch>
                    <a:fillRect l="-12500" r="-4167" b="-20513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2" name="Rectangle 51"/>
            <p:cNvSpPr/>
            <p:nvPr/>
          </p:nvSpPr>
          <p:spPr>
            <a:xfrm>
              <a:off x="2595893" y="1333412"/>
              <a:ext cx="304800" cy="76200"/>
            </a:xfrm>
            <a:prstGeom prst="rect">
              <a:avLst/>
            </a:prstGeom>
            <a:pattFill prst="wdDnDiag">
              <a:fgClr>
                <a:schemeClr val="tx1"/>
              </a:fgClr>
              <a:bgClr>
                <a:schemeClr val="bg1"/>
              </a:bgClr>
            </a:patt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/>
            <p:cNvSpPr/>
            <p:nvPr/>
          </p:nvSpPr>
          <p:spPr>
            <a:xfrm flipV="1">
              <a:off x="2595893" y="1638634"/>
              <a:ext cx="304800" cy="76200"/>
            </a:xfrm>
            <a:prstGeom prst="rect">
              <a:avLst/>
            </a:prstGeom>
            <a:pattFill prst="wdDnDiag">
              <a:fgClr>
                <a:schemeClr val="tx1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4" name="Straight Connector 53"/>
            <p:cNvCxnSpPr/>
            <p:nvPr/>
          </p:nvCxnSpPr>
          <p:spPr>
            <a:xfrm flipH="1">
              <a:off x="2595893" y="1395416"/>
              <a:ext cx="3048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 flipH="1">
              <a:off x="2595893" y="1638634"/>
              <a:ext cx="3048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Straight Arrow Connector 55"/>
            <p:cNvCxnSpPr/>
            <p:nvPr/>
          </p:nvCxnSpPr>
          <p:spPr>
            <a:xfrm>
              <a:off x="2742317" y="971880"/>
              <a:ext cx="0" cy="477606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/>
                <p:cNvSpPr txBox="1"/>
                <p:nvPr/>
              </p:nvSpPr>
              <p:spPr>
                <a:xfrm>
                  <a:off x="2319110" y="727357"/>
                  <a:ext cx="771109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oMath>
                    </m:oMathPara>
                  </a14:m>
                  <a:endParaRPr lang="en-US" sz="14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57" name="TextBox 5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19110" y="727357"/>
                  <a:ext cx="771109" cy="215444"/>
                </a:xfrm>
                <a:prstGeom prst="rect">
                  <a:avLst/>
                </a:prstGeom>
                <a:blipFill>
                  <a:blip r:embed="rId9"/>
                  <a:stretch>
                    <a:fillRect l="-3937" b="-8333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8" name="Straight Arrow Connector 57"/>
            <p:cNvCxnSpPr/>
            <p:nvPr/>
          </p:nvCxnSpPr>
          <p:spPr>
            <a:xfrm flipH="1">
              <a:off x="623907" y="2148880"/>
              <a:ext cx="2118409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TextBox 58"/>
                <p:cNvSpPr txBox="1"/>
                <p:nvPr/>
              </p:nvSpPr>
              <p:spPr>
                <a:xfrm>
                  <a:off x="2539651" y="1407699"/>
                  <a:ext cx="136704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59" name="TextBox 5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39651" y="1407699"/>
                  <a:ext cx="136704" cy="215444"/>
                </a:xfrm>
                <a:prstGeom prst="rect">
                  <a:avLst/>
                </a:prstGeom>
                <a:blipFill>
                  <a:blip r:embed="rId10"/>
                  <a:stretch>
                    <a:fillRect l="-18182" r="-9091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0" name="Oval 59"/>
            <p:cNvSpPr/>
            <p:nvPr/>
          </p:nvSpPr>
          <p:spPr>
            <a:xfrm>
              <a:off x="2706968" y="1477321"/>
              <a:ext cx="76200" cy="762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/>
            <p:cNvSpPr/>
            <p:nvPr/>
          </p:nvSpPr>
          <p:spPr>
            <a:xfrm>
              <a:off x="1138678" y="1477321"/>
              <a:ext cx="76200" cy="762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2" name="Straight Arrow Connector 61"/>
            <p:cNvCxnSpPr/>
            <p:nvPr/>
          </p:nvCxnSpPr>
          <p:spPr>
            <a:xfrm flipV="1">
              <a:off x="3200794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/>
            <p:cNvCxnSpPr/>
            <p:nvPr/>
          </p:nvCxnSpPr>
          <p:spPr>
            <a:xfrm flipV="1">
              <a:off x="3092186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/>
            <p:cNvCxnSpPr/>
            <p:nvPr/>
          </p:nvCxnSpPr>
          <p:spPr>
            <a:xfrm flipV="1">
              <a:off x="2983578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/>
            <p:cNvCxnSpPr/>
            <p:nvPr/>
          </p:nvCxnSpPr>
          <p:spPr>
            <a:xfrm flipV="1">
              <a:off x="2874970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/>
            <p:cNvCxnSpPr/>
            <p:nvPr/>
          </p:nvCxnSpPr>
          <p:spPr>
            <a:xfrm flipV="1">
              <a:off x="2766362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/>
            <p:cNvCxnSpPr/>
            <p:nvPr/>
          </p:nvCxnSpPr>
          <p:spPr>
            <a:xfrm flipV="1">
              <a:off x="2657754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/>
            <p:cNvCxnSpPr/>
            <p:nvPr/>
          </p:nvCxnSpPr>
          <p:spPr>
            <a:xfrm flipV="1">
              <a:off x="2549146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/>
            <p:cNvCxnSpPr/>
            <p:nvPr/>
          </p:nvCxnSpPr>
          <p:spPr>
            <a:xfrm flipV="1">
              <a:off x="2440538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/>
            <p:cNvCxnSpPr/>
            <p:nvPr/>
          </p:nvCxnSpPr>
          <p:spPr>
            <a:xfrm flipV="1">
              <a:off x="2331930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/>
            <p:cNvCxnSpPr/>
            <p:nvPr/>
          </p:nvCxnSpPr>
          <p:spPr>
            <a:xfrm flipV="1">
              <a:off x="2223322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/>
            <p:cNvCxnSpPr/>
            <p:nvPr/>
          </p:nvCxnSpPr>
          <p:spPr>
            <a:xfrm flipV="1">
              <a:off x="2114714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Arrow Connector 72"/>
            <p:cNvCxnSpPr/>
            <p:nvPr/>
          </p:nvCxnSpPr>
          <p:spPr>
            <a:xfrm flipV="1">
              <a:off x="2006106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/>
            <p:cNvCxnSpPr/>
            <p:nvPr/>
          </p:nvCxnSpPr>
          <p:spPr>
            <a:xfrm flipV="1">
              <a:off x="1897498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/>
            <p:cNvCxnSpPr/>
            <p:nvPr/>
          </p:nvCxnSpPr>
          <p:spPr>
            <a:xfrm flipV="1">
              <a:off x="1788890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/>
            <p:cNvCxnSpPr/>
            <p:nvPr/>
          </p:nvCxnSpPr>
          <p:spPr>
            <a:xfrm flipV="1">
              <a:off x="1680282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/>
            <p:cNvCxnSpPr/>
            <p:nvPr/>
          </p:nvCxnSpPr>
          <p:spPr>
            <a:xfrm flipV="1">
              <a:off x="1571674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/>
            <p:cNvCxnSpPr/>
            <p:nvPr/>
          </p:nvCxnSpPr>
          <p:spPr>
            <a:xfrm flipV="1">
              <a:off x="1463066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/>
            <p:cNvCxnSpPr/>
            <p:nvPr/>
          </p:nvCxnSpPr>
          <p:spPr>
            <a:xfrm flipV="1">
              <a:off x="1354458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/>
            <p:cNvCxnSpPr/>
            <p:nvPr/>
          </p:nvCxnSpPr>
          <p:spPr>
            <a:xfrm flipV="1">
              <a:off x="1245850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/>
            <p:cNvCxnSpPr/>
            <p:nvPr/>
          </p:nvCxnSpPr>
          <p:spPr>
            <a:xfrm flipV="1">
              <a:off x="1137242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/>
            <p:cNvCxnSpPr/>
            <p:nvPr/>
          </p:nvCxnSpPr>
          <p:spPr>
            <a:xfrm flipV="1">
              <a:off x="1028634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/>
            <p:cNvCxnSpPr/>
            <p:nvPr/>
          </p:nvCxnSpPr>
          <p:spPr>
            <a:xfrm flipV="1">
              <a:off x="920026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/>
            <p:cNvCxnSpPr/>
            <p:nvPr/>
          </p:nvCxnSpPr>
          <p:spPr>
            <a:xfrm flipV="1">
              <a:off x="811418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/>
            <p:cNvCxnSpPr/>
            <p:nvPr/>
          </p:nvCxnSpPr>
          <p:spPr>
            <a:xfrm flipV="1">
              <a:off x="702810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Arrow Connector 85"/>
            <p:cNvCxnSpPr/>
            <p:nvPr/>
          </p:nvCxnSpPr>
          <p:spPr>
            <a:xfrm flipV="1">
              <a:off x="3367106" y="1593502"/>
              <a:ext cx="0" cy="68947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7" name="Straight Arrow Connector 86"/>
            <p:cNvCxnSpPr/>
            <p:nvPr/>
          </p:nvCxnSpPr>
          <p:spPr>
            <a:xfrm flipH="1">
              <a:off x="702810" y="1960580"/>
              <a:ext cx="2606588" cy="0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TextBox 87"/>
                <p:cNvSpPr txBox="1"/>
                <p:nvPr/>
              </p:nvSpPr>
              <p:spPr>
                <a:xfrm>
                  <a:off x="1278954" y="1407699"/>
                  <a:ext cx="164660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88" name="TextBox 8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78954" y="1407699"/>
                  <a:ext cx="164660" cy="215444"/>
                </a:xfrm>
                <a:prstGeom prst="rect">
                  <a:avLst/>
                </a:prstGeom>
                <a:blipFill>
                  <a:blip r:embed="rId11"/>
                  <a:stretch>
                    <a:fillRect l="-22222" r="-18519" b="-5714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9" name="TextBox 88"/>
                <p:cNvSpPr txBox="1"/>
                <p:nvPr/>
              </p:nvSpPr>
              <p:spPr>
                <a:xfrm>
                  <a:off x="2827942" y="1906902"/>
                  <a:ext cx="37266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89" name="TextBox 8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27942" y="1906902"/>
                  <a:ext cx="372666" cy="307777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0" name="Straight Connector 89"/>
            <p:cNvCxnSpPr/>
            <p:nvPr/>
          </p:nvCxnSpPr>
          <p:spPr>
            <a:xfrm>
              <a:off x="623906" y="675082"/>
              <a:ext cx="0" cy="1926532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TextBox 90"/>
                <p:cNvSpPr txBox="1"/>
                <p:nvPr/>
              </p:nvSpPr>
              <p:spPr>
                <a:xfrm>
                  <a:off x="1516014" y="2112876"/>
                  <a:ext cx="40479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91" name="TextBox 9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16014" y="2112876"/>
                  <a:ext cx="404790" cy="307777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2" name="Straight Connector 91"/>
            <p:cNvCxnSpPr/>
            <p:nvPr/>
          </p:nvCxnSpPr>
          <p:spPr>
            <a:xfrm>
              <a:off x="2742316" y="1521357"/>
              <a:ext cx="0" cy="811970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3" name="Straight Arrow Connector 92"/>
            <p:cNvCxnSpPr/>
            <p:nvPr/>
          </p:nvCxnSpPr>
          <p:spPr>
            <a:xfrm flipH="1">
              <a:off x="623908" y="1320788"/>
              <a:ext cx="552870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TextBox 93"/>
                <p:cNvSpPr txBox="1"/>
                <p:nvPr/>
              </p:nvSpPr>
              <p:spPr>
                <a:xfrm>
                  <a:off x="693992" y="924744"/>
                  <a:ext cx="426014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94" name="TextBox 9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3992" y="924744"/>
                  <a:ext cx="426014" cy="307777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5" name="Straight Arrow Connector 94"/>
            <p:cNvCxnSpPr/>
            <p:nvPr/>
          </p:nvCxnSpPr>
          <p:spPr>
            <a:xfrm>
              <a:off x="620388" y="864352"/>
              <a:ext cx="29612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TextBox 95"/>
                <p:cNvSpPr txBox="1"/>
                <p:nvPr/>
              </p:nvSpPr>
              <p:spPr>
                <a:xfrm>
                  <a:off x="846726" y="690971"/>
                  <a:ext cx="31438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96" name="TextBox 9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6726" y="690971"/>
                  <a:ext cx="314380" cy="307777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7" name="Straight Arrow Connector 96"/>
            <p:cNvCxnSpPr/>
            <p:nvPr/>
          </p:nvCxnSpPr>
          <p:spPr>
            <a:xfrm rot="5400000" flipH="1" flipV="1">
              <a:off x="474901" y="710058"/>
              <a:ext cx="29612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Oval 97"/>
            <p:cNvSpPr/>
            <p:nvPr/>
          </p:nvSpPr>
          <p:spPr>
            <a:xfrm>
              <a:off x="546017" y="787408"/>
              <a:ext cx="153888" cy="153888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9" name="Straight Connector 98"/>
            <p:cNvCxnSpPr/>
            <p:nvPr/>
          </p:nvCxnSpPr>
          <p:spPr>
            <a:xfrm>
              <a:off x="568553" y="809944"/>
              <a:ext cx="108816" cy="108816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/>
          </p:nvCxnSpPr>
          <p:spPr>
            <a:xfrm flipH="1">
              <a:off x="568553" y="809944"/>
              <a:ext cx="108816" cy="108816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1" name="TextBox 100"/>
                <p:cNvSpPr txBox="1"/>
                <p:nvPr/>
              </p:nvSpPr>
              <p:spPr>
                <a:xfrm>
                  <a:off x="263352" y="693272"/>
                  <a:ext cx="334194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01" name="TextBox 10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3352" y="693272"/>
                  <a:ext cx="334194" cy="307777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2" name="Arc 101"/>
            <p:cNvSpPr/>
            <p:nvPr/>
          </p:nvSpPr>
          <p:spPr>
            <a:xfrm flipV="1">
              <a:off x="3186091" y="1281395"/>
              <a:ext cx="468052" cy="468052"/>
            </a:xfrm>
            <a:prstGeom prst="arc">
              <a:avLst>
                <a:gd name="adj1" fmla="val 16200000"/>
                <a:gd name="adj2" fmla="val 5934228"/>
              </a:avLst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3" name="TextBox 102"/>
                <p:cNvSpPr txBox="1"/>
                <p:nvPr/>
              </p:nvSpPr>
              <p:spPr>
                <a:xfrm>
                  <a:off x="3731505" y="1407699"/>
                  <a:ext cx="240259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𝑥𝑡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03" name="TextBox 10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1505" y="1407699"/>
                  <a:ext cx="240259" cy="215444"/>
                </a:xfrm>
                <a:prstGeom prst="rect">
                  <a:avLst/>
                </a:prstGeom>
                <a:blipFill>
                  <a:blip r:embed="rId17"/>
                  <a:stretch>
                    <a:fillRect l="-25000" r="-27500" b="-14286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8" name="TextBox 107"/>
                <p:cNvSpPr txBox="1"/>
                <p:nvPr/>
              </p:nvSpPr>
              <p:spPr>
                <a:xfrm>
                  <a:off x="919822" y="3204553"/>
                  <a:ext cx="217624" cy="23243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08" name="TextBox 10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9822" y="3204553"/>
                  <a:ext cx="217624" cy="232436"/>
                </a:xfrm>
                <a:prstGeom prst="rect">
                  <a:avLst/>
                </a:prstGeom>
                <a:blipFill>
                  <a:blip r:embed="rId18"/>
                  <a:stretch>
                    <a:fillRect l="-16667" b="-18421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9" name="Straight Arrow Connector 108"/>
            <p:cNvCxnSpPr/>
            <p:nvPr/>
          </p:nvCxnSpPr>
          <p:spPr>
            <a:xfrm>
              <a:off x="1173899" y="3213682"/>
              <a:ext cx="0" cy="68947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0" name="Arc 109"/>
            <p:cNvSpPr/>
            <p:nvPr/>
          </p:nvSpPr>
          <p:spPr>
            <a:xfrm flipH="1" flipV="1">
              <a:off x="831546" y="3724273"/>
              <a:ext cx="468052" cy="468052"/>
            </a:xfrm>
            <a:prstGeom prst="arc">
              <a:avLst>
                <a:gd name="adj1" fmla="val 16200000"/>
                <a:gd name="adj2" fmla="val 5934228"/>
              </a:avLst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1" name="TextBox 110"/>
                <p:cNvSpPr txBox="1"/>
                <p:nvPr/>
              </p:nvSpPr>
              <p:spPr>
                <a:xfrm>
                  <a:off x="543514" y="3850577"/>
                  <a:ext cx="240259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11" name="TextBox 1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3514" y="3850577"/>
                  <a:ext cx="240259" cy="215444"/>
                </a:xfrm>
                <a:prstGeom prst="rect">
                  <a:avLst/>
                </a:prstGeom>
                <a:blipFill>
                  <a:blip r:embed="rId19"/>
                  <a:stretch>
                    <a:fillRect l="-22500" r="-5000" b="-8571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4" name="TextBox 113"/>
                <p:cNvSpPr txBox="1"/>
                <p:nvPr/>
              </p:nvSpPr>
              <p:spPr>
                <a:xfrm>
                  <a:off x="343175" y="348680"/>
                  <a:ext cx="334194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14" name="TextBox 1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3175" y="348680"/>
                  <a:ext cx="334194" cy="307777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6" name="Straight Connector 115"/>
            <p:cNvCxnSpPr/>
            <p:nvPr/>
          </p:nvCxnSpPr>
          <p:spPr>
            <a:xfrm>
              <a:off x="3367106" y="3989643"/>
              <a:ext cx="0" cy="1275326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7" name="TextBox 116"/>
                <p:cNvSpPr txBox="1"/>
                <p:nvPr/>
              </p:nvSpPr>
              <p:spPr>
                <a:xfrm>
                  <a:off x="3402569" y="4305581"/>
                  <a:ext cx="291105" cy="23243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𝑦𝑡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17" name="TextBox 1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02569" y="4305581"/>
                  <a:ext cx="291105" cy="232436"/>
                </a:xfrm>
                <a:prstGeom prst="rect">
                  <a:avLst/>
                </a:prstGeom>
                <a:blipFill>
                  <a:blip r:embed="rId8"/>
                  <a:stretch>
                    <a:fillRect l="-12500" r="-4167" b="-23684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8" name="Rectangle 117"/>
            <p:cNvSpPr/>
            <p:nvPr/>
          </p:nvSpPr>
          <p:spPr>
            <a:xfrm>
              <a:off x="2595893" y="3801698"/>
              <a:ext cx="304800" cy="76200"/>
            </a:xfrm>
            <a:prstGeom prst="rect">
              <a:avLst/>
            </a:prstGeom>
            <a:pattFill prst="wdDnDiag">
              <a:fgClr>
                <a:schemeClr val="tx1"/>
              </a:fgClr>
              <a:bgClr>
                <a:schemeClr val="bg1"/>
              </a:bgClr>
            </a:patt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Rectangle 118"/>
            <p:cNvSpPr/>
            <p:nvPr/>
          </p:nvSpPr>
          <p:spPr>
            <a:xfrm flipV="1">
              <a:off x="2595893" y="4106920"/>
              <a:ext cx="304800" cy="76200"/>
            </a:xfrm>
            <a:prstGeom prst="rect">
              <a:avLst/>
            </a:prstGeom>
            <a:pattFill prst="wdDnDiag">
              <a:fgClr>
                <a:schemeClr val="tx1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0" name="Straight Connector 119"/>
            <p:cNvCxnSpPr/>
            <p:nvPr/>
          </p:nvCxnSpPr>
          <p:spPr>
            <a:xfrm flipH="1">
              <a:off x="2595893" y="3863702"/>
              <a:ext cx="3048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/>
            <p:nvPr/>
          </p:nvCxnSpPr>
          <p:spPr>
            <a:xfrm flipH="1">
              <a:off x="2595893" y="4106920"/>
              <a:ext cx="3048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2" name="Straight Arrow Connector 121"/>
            <p:cNvCxnSpPr/>
            <p:nvPr/>
          </p:nvCxnSpPr>
          <p:spPr>
            <a:xfrm>
              <a:off x="2742317" y="3440166"/>
              <a:ext cx="0" cy="477606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3" name="TextBox 122"/>
                <p:cNvSpPr txBox="1"/>
                <p:nvPr/>
              </p:nvSpPr>
              <p:spPr>
                <a:xfrm>
                  <a:off x="2319110" y="3195643"/>
                  <a:ext cx="771109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oMath>
                    </m:oMathPara>
                  </a14:m>
                  <a:endParaRPr lang="en-US" sz="14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23" name="TextBox 12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19110" y="3195643"/>
                  <a:ext cx="771109" cy="215444"/>
                </a:xfrm>
                <a:prstGeom prst="rect">
                  <a:avLst/>
                </a:prstGeom>
                <a:blipFill>
                  <a:blip r:embed="rId9"/>
                  <a:stretch>
                    <a:fillRect l="-3937" b="-8333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4" name="TextBox 123"/>
                <p:cNvSpPr txBox="1"/>
                <p:nvPr/>
              </p:nvSpPr>
              <p:spPr>
                <a:xfrm>
                  <a:off x="2539651" y="3875985"/>
                  <a:ext cx="136704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24" name="TextBox 12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39651" y="3875985"/>
                  <a:ext cx="136704" cy="215444"/>
                </a:xfrm>
                <a:prstGeom prst="rect">
                  <a:avLst/>
                </a:prstGeom>
                <a:blipFill>
                  <a:blip r:embed="rId10"/>
                  <a:stretch>
                    <a:fillRect l="-18182" r="-9091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5" name="Oval 124"/>
            <p:cNvSpPr/>
            <p:nvPr/>
          </p:nvSpPr>
          <p:spPr>
            <a:xfrm>
              <a:off x="2706968" y="3945607"/>
              <a:ext cx="76200" cy="762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6" name="Straight Arrow Connector 125"/>
            <p:cNvCxnSpPr/>
            <p:nvPr/>
          </p:nvCxnSpPr>
          <p:spPr>
            <a:xfrm flipV="1">
              <a:off x="3200794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Arrow Connector 126"/>
            <p:cNvCxnSpPr/>
            <p:nvPr/>
          </p:nvCxnSpPr>
          <p:spPr>
            <a:xfrm flipV="1">
              <a:off x="3092186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Arrow Connector 127"/>
            <p:cNvCxnSpPr/>
            <p:nvPr/>
          </p:nvCxnSpPr>
          <p:spPr>
            <a:xfrm flipV="1">
              <a:off x="2983578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Arrow Connector 128"/>
            <p:cNvCxnSpPr/>
            <p:nvPr/>
          </p:nvCxnSpPr>
          <p:spPr>
            <a:xfrm flipV="1">
              <a:off x="2874970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Arrow Connector 129"/>
            <p:cNvCxnSpPr/>
            <p:nvPr/>
          </p:nvCxnSpPr>
          <p:spPr>
            <a:xfrm flipV="1">
              <a:off x="2766362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Arrow Connector 130"/>
            <p:cNvCxnSpPr/>
            <p:nvPr/>
          </p:nvCxnSpPr>
          <p:spPr>
            <a:xfrm flipV="1">
              <a:off x="2657754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Arrow Connector 131"/>
            <p:cNvCxnSpPr/>
            <p:nvPr/>
          </p:nvCxnSpPr>
          <p:spPr>
            <a:xfrm flipV="1">
              <a:off x="2549146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Arrow Connector 132"/>
            <p:cNvCxnSpPr/>
            <p:nvPr/>
          </p:nvCxnSpPr>
          <p:spPr>
            <a:xfrm flipV="1">
              <a:off x="2440538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Arrow Connector 133"/>
            <p:cNvCxnSpPr/>
            <p:nvPr/>
          </p:nvCxnSpPr>
          <p:spPr>
            <a:xfrm flipV="1">
              <a:off x="2331930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Arrow Connector 134"/>
            <p:cNvCxnSpPr/>
            <p:nvPr/>
          </p:nvCxnSpPr>
          <p:spPr>
            <a:xfrm flipV="1">
              <a:off x="2223322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Arrow Connector 135"/>
            <p:cNvCxnSpPr/>
            <p:nvPr/>
          </p:nvCxnSpPr>
          <p:spPr>
            <a:xfrm flipV="1">
              <a:off x="2114714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Arrow Connector 136"/>
            <p:cNvCxnSpPr/>
            <p:nvPr/>
          </p:nvCxnSpPr>
          <p:spPr>
            <a:xfrm flipV="1">
              <a:off x="2006106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Arrow Connector 137"/>
            <p:cNvCxnSpPr/>
            <p:nvPr/>
          </p:nvCxnSpPr>
          <p:spPr>
            <a:xfrm flipV="1">
              <a:off x="1897498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Arrow Connector 138"/>
            <p:cNvCxnSpPr/>
            <p:nvPr/>
          </p:nvCxnSpPr>
          <p:spPr>
            <a:xfrm flipV="1">
              <a:off x="1788890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Arrow Connector 139"/>
            <p:cNvCxnSpPr/>
            <p:nvPr/>
          </p:nvCxnSpPr>
          <p:spPr>
            <a:xfrm flipV="1">
              <a:off x="1680282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Arrow Connector 140"/>
            <p:cNvCxnSpPr/>
            <p:nvPr/>
          </p:nvCxnSpPr>
          <p:spPr>
            <a:xfrm flipV="1">
              <a:off x="1571674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Arrow Connector 141"/>
            <p:cNvCxnSpPr/>
            <p:nvPr/>
          </p:nvCxnSpPr>
          <p:spPr>
            <a:xfrm flipV="1">
              <a:off x="1463066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Arrow Connector 142"/>
            <p:cNvCxnSpPr/>
            <p:nvPr/>
          </p:nvCxnSpPr>
          <p:spPr>
            <a:xfrm flipV="1">
              <a:off x="1354458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Arrow Connector 143"/>
            <p:cNvCxnSpPr/>
            <p:nvPr/>
          </p:nvCxnSpPr>
          <p:spPr>
            <a:xfrm flipV="1">
              <a:off x="1245850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Arrow Connector 144"/>
            <p:cNvCxnSpPr/>
            <p:nvPr/>
          </p:nvCxnSpPr>
          <p:spPr>
            <a:xfrm flipV="1">
              <a:off x="3367106" y="4061788"/>
              <a:ext cx="0" cy="68947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6" name="Straight Arrow Connector 145"/>
            <p:cNvCxnSpPr/>
            <p:nvPr/>
          </p:nvCxnSpPr>
          <p:spPr>
            <a:xfrm flipH="1">
              <a:off x="1245850" y="4428866"/>
              <a:ext cx="2063548" cy="0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7" name="TextBox 146"/>
                <p:cNvSpPr txBox="1"/>
                <p:nvPr/>
              </p:nvSpPr>
              <p:spPr>
                <a:xfrm>
                  <a:off x="1278954" y="3875985"/>
                  <a:ext cx="164660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47" name="TextBox 14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78954" y="3875985"/>
                  <a:ext cx="164660" cy="215444"/>
                </a:xfrm>
                <a:prstGeom prst="rect">
                  <a:avLst/>
                </a:prstGeom>
                <a:blipFill>
                  <a:blip r:embed="rId11"/>
                  <a:stretch>
                    <a:fillRect l="-22222" r="-18519" b="-5714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8" name="TextBox 147"/>
                <p:cNvSpPr txBox="1"/>
                <p:nvPr/>
              </p:nvSpPr>
              <p:spPr>
                <a:xfrm>
                  <a:off x="2822698" y="4383459"/>
                  <a:ext cx="37266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48" name="TextBox 14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22698" y="4383459"/>
                  <a:ext cx="372666" cy="307777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9" name="Straight Connector 148"/>
            <p:cNvCxnSpPr/>
            <p:nvPr/>
          </p:nvCxnSpPr>
          <p:spPr>
            <a:xfrm>
              <a:off x="2742316" y="3989643"/>
              <a:ext cx="0" cy="811970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0" name="TextBox 149"/>
                <p:cNvSpPr txBox="1"/>
                <p:nvPr/>
              </p:nvSpPr>
              <p:spPr>
                <a:xfrm>
                  <a:off x="3731505" y="3875985"/>
                  <a:ext cx="240259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𝑥𝑡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50" name="TextBox 14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1505" y="3875985"/>
                  <a:ext cx="240259" cy="215444"/>
                </a:xfrm>
                <a:prstGeom prst="rect">
                  <a:avLst/>
                </a:prstGeom>
                <a:blipFill>
                  <a:blip r:embed="rId17"/>
                  <a:stretch>
                    <a:fillRect l="-25000" r="-27500" b="-14286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1" name="Arc 150"/>
            <p:cNvSpPr/>
            <p:nvPr/>
          </p:nvSpPr>
          <p:spPr>
            <a:xfrm flipV="1">
              <a:off x="3186091" y="3750481"/>
              <a:ext cx="468052" cy="468052"/>
            </a:xfrm>
            <a:prstGeom prst="arc">
              <a:avLst>
                <a:gd name="adj1" fmla="val 16200000"/>
                <a:gd name="adj2" fmla="val 5934228"/>
              </a:avLst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3" name="Straight Arrow Connector 152"/>
            <p:cNvCxnSpPr/>
            <p:nvPr/>
          </p:nvCxnSpPr>
          <p:spPr>
            <a:xfrm flipV="1">
              <a:off x="3309398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0" name="TextBox 159"/>
              <p:cNvSpPr txBox="1"/>
              <p:nvPr/>
            </p:nvSpPr>
            <p:spPr>
              <a:xfrm>
                <a:off x="4219944" y="456692"/>
                <a:ext cx="7589775" cy="31343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0" dirty="0" smtClean="0"/>
                  <a:t>Calculation of the required stiffness: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𝐸𝐼</m:t>
                        </m:r>
                      </m:den>
                    </m:f>
                    <m:r>
                      <a:rPr lang="en-US" b="0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𝐸𝐼</m:t>
                        </m:r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102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sSup>
                          <m:sSupPr>
                            <m:ctrlPr>
                              <a:rPr lang="en-C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9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7658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×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10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43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5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987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𝑚𝑚</m:t>
                        </m:r>
                      </m:den>
                    </m:f>
                  </m:oMath>
                </a14:m>
                <a:endParaRPr lang="en-US" b="0" i="1" dirty="0" smtClean="0">
                  <a:latin typeface="Cambria Math" panose="02040503050406030204" pitchFamily="18" charset="0"/>
                </a:endParaRPr>
              </a:p>
              <a:p>
                <a:endParaRPr lang="en-US" b="0" i="1" dirty="0" smtClean="0">
                  <a:latin typeface="Cambria Math" panose="02040503050406030204" pitchFamily="18" charset="0"/>
                </a:endParaRPr>
              </a:p>
              <a:p>
                <a:r>
                  <a:rPr lang="en-US" b="0" dirty="0" smtClean="0"/>
                  <a:t>Calculation of the required length of the spring steel arms:</a:t>
                </a:r>
              </a:p>
              <a:p>
                <a:r>
                  <a:rPr lang="en-US" dirty="0"/>
                  <a:t>E</a:t>
                </a:r>
                <a:r>
                  <a:rPr lang="en-US" dirty="0" smtClean="0"/>
                  <a:t> for 1095 spring steel = 207 </a:t>
                </a:r>
                <a:r>
                  <a:rPr lang="en-US" dirty="0" err="1" smtClean="0"/>
                  <a:t>Gpa</a:t>
                </a:r>
                <a:endParaRPr lang="en-US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𝑥𝑥</m:t>
                          </m:r>
                        </m:sub>
                      </m:sSub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den>
                      </m:f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0668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047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p>
                      </m:sSup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en-US" b="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𝑥𝑥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g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𝑥𝑥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den>
                          </m:f>
                        </m:e>
                      </m:ra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rad>
                        <m:ra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g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207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9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047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13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987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</m:den>
                          </m:f>
                        </m:e>
                      </m:ra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33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𝑚𝑚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0" name="TextBox 1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9944" y="456692"/>
                <a:ext cx="7589775" cy="3134384"/>
              </a:xfrm>
              <a:prstGeom prst="rect">
                <a:avLst/>
              </a:prstGeom>
              <a:blipFill>
                <a:blip r:embed="rId22"/>
                <a:stretch>
                  <a:fillRect l="-64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59310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31" name="TextBox 230"/>
              <p:cNvSpPr txBox="1"/>
              <p:nvPr/>
            </p:nvSpPr>
            <p:spPr>
              <a:xfrm>
                <a:off x="4170017" y="3681890"/>
                <a:ext cx="5274355" cy="479047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𝑥𝑥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+2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</m:den>
                      </m:f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𝑥𝑡</m:t>
                          </m:r>
                        </m:sub>
                      </m:sSub>
                    </m:oMath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</m:e>
                              </m:d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𝑥𝑥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bSup>
                            </m:den>
                          </m:f>
                        </m:e>
                      </m:d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𝑦𝑡</m:t>
                          </m:r>
                        </m:sub>
                      </m:sSub>
                    </m:oMath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−4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Sup>
                                    <m:sSub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d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𝑥𝑥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+2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p>
                                  </m:sSubSup>
                                </m:e>
                              </m:d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en-US" b="0" dirty="0" smtClean="0"/>
              </a:p>
              <a:p>
                <a:endParaRPr lang="en-US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</m:oMath>
                    <m:oMath xmlns:m="http://schemas.openxmlformats.org/officeDocument/2006/math"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𝑥𝑥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bSup>
                            </m:den>
                          </m:f>
                        </m:e>
                      </m:d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𝑥𝑡</m:t>
                          </m:r>
                        </m:sub>
                      </m:sSub>
                    </m:oMath>
                    <m:oMath xmlns:m="http://schemas.openxmlformats.org/officeDocument/2006/math"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</m:e>
                              </m:d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𝑥𝑥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bSup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𝑦𝑡</m:t>
                          </m:r>
                        </m:sub>
                      </m:sSub>
                    </m:oMath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−4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𝑥𝑥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+2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p>
                                  </m:sSubSup>
                                </m:e>
                              </m:d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𝑃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231" name="TextBox 2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0017" y="3681890"/>
                <a:ext cx="5274355" cy="4790479"/>
              </a:xfrm>
              <a:prstGeom prst="rect">
                <a:avLst/>
              </a:prstGeom>
              <a:blipFill>
                <a:blip r:embed="rId2"/>
                <a:stretch>
                  <a:fillRect l="-150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3" name="Rectangle 112"/>
          <p:cNvSpPr/>
          <p:nvPr/>
        </p:nvSpPr>
        <p:spPr>
          <a:xfrm>
            <a:off x="263352" y="348680"/>
            <a:ext cx="11701300" cy="94690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115" name="Group 114"/>
          <p:cNvGrpSpPr/>
          <p:nvPr/>
        </p:nvGrpSpPr>
        <p:grpSpPr>
          <a:xfrm>
            <a:off x="263352" y="348680"/>
            <a:ext cx="3708412" cy="4916289"/>
            <a:chOff x="263352" y="348680"/>
            <a:chExt cx="3708412" cy="4916289"/>
          </a:xfrm>
        </p:grpSpPr>
        <p:cxnSp>
          <p:nvCxnSpPr>
            <p:cNvPr id="116" name="Straight Connector 115"/>
            <p:cNvCxnSpPr/>
            <p:nvPr/>
          </p:nvCxnSpPr>
          <p:spPr>
            <a:xfrm>
              <a:off x="1173899" y="1176772"/>
              <a:ext cx="0" cy="4088197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7" name="Rectangle 116"/>
            <p:cNvSpPr/>
            <p:nvPr/>
          </p:nvSpPr>
          <p:spPr>
            <a:xfrm>
              <a:off x="1176778" y="3901206"/>
              <a:ext cx="2190328" cy="152400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8" name="Straight Arrow Connector 117"/>
            <p:cNvCxnSpPr/>
            <p:nvPr/>
          </p:nvCxnSpPr>
          <p:spPr>
            <a:xfrm flipH="1">
              <a:off x="1176778" y="5012941"/>
              <a:ext cx="2190328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9" name="TextBox 118"/>
                <p:cNvSpPr txBox="1"/>
                <p:nvPr/>
              </p:nvSpPr>
              <p:spPr>
                <a:xfrm>
                  <a:off x="1890636" y="4957192"/>
                  <a:ext cx="749885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19" name="TextBox 1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90636" y="4957192"/>
                  <a:ext cx="749885" cy="307777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0" name="Straight Arrow Connector 119"/>
            <p:cNvCxnSpPr/>
            <p:nvPr/>
          </p:nvCxnSpPr>
          <p:spPr>
            <a:xfrm flipH="1">
              <a:off x="1176778" y="4633156"/>
              <a:ext cx="1565539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2" name="TextBox 231"/>
                <p:cNvSpPr txBox="1"/>
                <p:nvPr/>
              </p:nvSpPr>
              <p:spPr>
                <a:xfrm>
                  <a:off x="1516014" y="4577407"/>
                  <a:ext cx="806183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sz="1400" b="0" i="0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sub>
                        </m:sSub>
                      </m:oMath>
                    </m:oMathPara>
                  </a14:m>
                  <a:endParaRPr lang="en-US" sz="1400" i="1" dirty="0"/>
                </a:p>
              </p:txBody>
            </p:sp>
          </mc:Choice>
          <mc:Fallback xmlns="">
            <p:sp>
              <p:nvSpPr>
                <p:cNvPr id="232" name="TextBox 23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16014" y="4577407"/>
                  <a:ext cx="806183" cy="30777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3" name="Rectangle 232"/>
            <p:cNvSpPr/>
            <p:nvPr/>
          </p:nvSpPr>
          <p:spPr>
            <a:xfrm>
              <a:off x="623906" y="1439221"/>
              <a:ext cx="2743200" cy="152400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Rectangle 233"/>
            <p:cNvSpPr/>
            <p:nvPr/>
          </p:nvSpPr>
          <p:spPr>
            <a:xfrm>
              <a:off x="471506" y="1216556"/>
              <a:ext cx="152400" cy="808993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5" name="Straight Arrow Connector 234"/>
            <p:cNvCxnSpPr/>
            <p:nvPr/>
          </p:nvCxnSpPr>
          <p:spPr>
            <a:xfrm flipV="1">
              <a:off x="3309398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/>
            <p:nvPr/>
          </p:nvCxnSpPr>
          <p:spPr>
            <a:xfrm>
              <a:off x="623906" y="1216557"/>
              <a:ext cx="0" cy="80899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7" name="Straight Arrow Connector 236"/>
            <p:cNvCxnSpPr/>
            <p:nvPr/>
          </p:nvCxnSpPr>
          <p:spPr>
            <a:xfrm flipH="1">
              <a:off x="623906" y="2441339"/>
              <a:ext cx="2743200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/>
          </p:nvCxnSpPr>
          <p:spPr>
            <a:xfrm>
              <a:off x="3367106" y="1521357"/>
              <a:ext cx="0" cy="1080257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9" name="TextBox 238"/>
                <p:cNvSpPr txBox="1"/>
                <p:nvPr/>
              </p:nvSpPr>
              <p:spPr>
                <a:xfrm>
                  <a:off x="1890636" y="2385590"/>
                  <a:ext cx="334194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39" name="TextBox 23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90636" y="2385590"/>
                  <a:ext cx="334194" cy="30777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0" name="TextBox 239"/>
                <p:cNvSpPr txBox="1"/>
                <p:nvPr/>
              </p:nvSpPr>
              <p:spPr>
                <a:xfrm>
                  <a:off x="3402569" y="1837295"/>
                  <a:ext cx="291105" cy="23243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𝑦𝑡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40" name="TextBox 23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02569" y="1837295"/>
                  <a:ext cx="291105" cy="232436"/>
                </a:xfrm>
                <a:prstGeom prst="rect">
                  <a:avLst/>
                </a:prstGeom>
                <a:blipFill>
                  <a:blip r:embed="rId6"/>
                  <a:stretch>
                    <a:fillRect l="-12500" r="-4167" b="-20513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41" name="Rectangle 240"/>
            <p:cNvSpPr/>
            <p:nvPr/>
          </p:nvSpPr>
          <p:spPr>
            <a:xfrm>
              <a:off x="2595893" y="1333412"/>
              <a:ext cx="304800" cy="76200"/>
            </a:xfrm>
            <a:prstGeom prst="rect">
              <a:avLst/>
            </a:prstGeom>
            <a:pattFill prst="wdDnDiag">
              <a:fgClr>
                <a:schemeClr val="tx1"/>
              </a:fgClr>
              <a:bgClr>
                <a:schemeClr val="bg1"/>
              </a:bgClr>
            </a:patt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2" name="Rectangle 241"/>
            <p:cNvSpPr/>
            <p:nvPr/>
          </p:nvSpPr>
          <p:spPr>
            <a:xfrm flipV="1">
              <a:off x="2595893" y="1638634"/>
              <a:ext cx="304800" cy="76200"/>
            </a:xfrm>
            <a:prstGeom prst="rect">
              <a:avLst/>
            </a:prstGeom>
            <a:pattFill prst="wdDnDiag">
              <a:fgClr>
                <a:schemeClr val="tx1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3" name="Straight Connector 242"/>
            <p:cNvCxnSpPr/>
            <p:nvPr/>
          </p:nvCxnSpPr>
          <p:spPr>
            <a:xfrm flipH="1">
              <a:off x="2595893" y="1395416"/>
              <a:ext cx="3048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/>
          </p:nvCxnSpPr>
          <p:spPr>
            <a:xfrm flipH="1">
              <a:off x="2595893" y="1638634"/>
              <a:ext cx="3048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5" name="Straight Arrow Connector 244"/>
            <p:cNvCxnSpPr/>
            <p:nvPr/>
          </p:nvCxnSpPr>
          <p:spPr>
            <a:xfrm>
              <a:off x="2742317" y="971880"/>
              <a:ext cx="0" cy="477606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6" name="TextBox 245"/>
                <p:cNvSpPr txBox="1"/>
                <p:nvPr/>
              </p:nvSpPr>
              <p:spPr>
                <a:xfrm>
                  <a:off x="2319110" y="727357"/>
                  <a:ext cx="771109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oMath>
                    </m:oMathPara>
                  </a14:m>
                  <a:endParaRPr lang="en-US" sz="14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246" name="TextBox 24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19110" y="727357"/>
                  <a:ext cx="771109" cy="215444"/>
                </a:xfrm>
                <a:prstGeom prst="rect">
                  <a:avLst/>
                </a:prstGeom>
                <a:blipFill>
                  <a:blip r:embed="rId7"/>
                  <a:stretch>
                    <a:fillRect l="-3937" b="-8333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47" name="Straight Arrow Connector 246"/>
            <p:cNvCxnSpPr/>
            <p:nvPr/>
          </p:nvCxnSpPr>
          <p:spPr>
            <a:xfrm flipH="1">
              <a:off x="623907" y="2148880"/>
              <a:ext cx="2118409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8" name="TextBox 247"/>
                <p:cNvSpPr txBox="1"/>
                <p:nvPr/>
              </p:nvSpPr>
              <p:spPr>
                <a:xfrm>
                  <a:off x="2539651" y="1407699"/>
                  <a:ext cx="136704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48" name="TextBox 24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39651" y="1407699"/>
                  <a:ext cx="136704" cy="215444"/>
                </a:xfrm>
                <a:prstGeom prst="rect">
                  <a:avLst/>
                </a:prstGeom>
                <a:blipFill>
                  <a:blip r:embed="rId8"/>
                  <a:stretch>
                    <a:fillRect l="-18182" r="-9091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49" name="Oval 248"/>
            <p:cNvSpPr/>
            <p:nvPr/>
          </p:nvSpPr>
          <p:spPr>
            <a:xfrm>
              <a:off x="2706968" y="1477321"/>
              <a:ext cx="76200" cy="762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0" name="Oval 249"/>
            <p:cNvSpPr/>
            <p:nvPr/>
          </p:nvSpPr>
          <p:spPr>
            <a:xfrm>
              <a:off x="1138678" y="1477321"/>
              <a:ext cx="76200" cy="762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1" name="Straight Arrow Connector 250"/>
            <p:cNvCxnSpPr/>
            <p:nvPr/>
          </p:nvCxnSpPr>
          <p:spPr>
            <a:xfrm flipV="1">
              <a:off x="3200794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Arrow Connector 251"/>
            <p:cNvCxnSpPr/>
            <p:nvPr/>
          </p:nvCxnSpPr>
          <p:spPr>
            <a:xfrm flipV="1">
              <a:off x="3092186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Arrow Connector 252"/>
            <p:cNvCxnSpPr/>
            <p:nvPr/>
          </p:nvCxnSpPr>
          <p:spPr>
            <a:xfrm flipV="1">
              <a:off x="2983578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Arrow Connector 253"/>
            <p:cNvCxnSpPr/>
            <p:nvPr/>
          </p:nvCxnSpPr>
          <p:spPr>
            <a:xfrm flipV="1">
              <a:off x="2874970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Arrow Connector 254"/>
            <p:cNvCxnSpPr/>
            <p:nvPr/>
          </p:nvCxnSpPr>
          <p:spPr>
            <a:xfrm flipV="1">
              <a:off x="2766362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Arrow Connector 255"/>
            <p:cNvCxnSpPr/>
            <p:nvPr/>
          </p:nvCxnSpPr>
          <p:spPr>
            <a:xfrm flipV="1">
              <a:off x="2657754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Arrow Connector 256"/>
            <p:cNvCxnSpPr/>
            <p:nvPr/>
          </p:nvCxnSpPr>
          <p:spPr>
            <a:xfrm flipV="1">
              <a:off x="2549146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Arrow Connector 257"/>
            <p:cNvCxnSpPr/>
            <p:nvPr/>
          </p:nvCxnSpPr>
          <p:spPr>
            <a:xfrm flipV="1">
              <a:off x="2440538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Arrow Connector 258"/>
            <p:cNvCxnSpPr/>
            <p:nvPr/>
          </p:nvCxnSpPr>
          <p:spPr>
            <a:xfrm flipV="1">
              <a:off x="2331930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Arrow Connector 259"/>
            <p:cNvCxnSpPr/>
            <p:nvPr/>
          </p:nvCxnSpPr>
          <p:spPr>
            <a:xfrm flipV="1">
              <a:off x="2223322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Arrow Connector 260"/>
            <p:cNvCxnSpPr/>
            <p:nvPr/>
          </p:nvCxnSpPr>
          <p:spPr>
            <a:xfrm flipV="1">
              <a:off x="2114714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Arrow Connector 261"/>
            <p:cNvCxnSpPr/>
            <p:nvPr/>
          </p:nvCxnSpPr>
          <p:spPr>
            <a:xfrm flipV="1">
              <a:off x="2006106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Arrow Connector 262"/>
            <p:cNvCxnSpPr/>
            <p:nvPr/>
          </p:nvCxnSpPr>
          <p:spPr>
            <a:xfrm flipV="1">
              <a:off x="1897498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Arrow Connector 263"/>
            <p:cNvCxnSpPr/>
            <p:nvPr/>
          </p:nvCxnSpPr>
          <p:spPr>
            <a:xfrm flipV="1">
              <a:off x="1788890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Arrow Connector 264"/>
            <p:cNvCxnSpPr/>
            <p:nvPr/>
          </p:nvCxnSpPr>
          <p:spPr>
            <a:xfrm flipV="1">
              <a:off x="1680282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Arrow Connector 265"/>
            <p:cNvCxnSpPr/>
            <p:nvPr/>
          </p:nvCxnSpPr>
          <p:spPr>
            <a:xfrm flipV="1">
              <a:off x="1571674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Arrow Connector 266"/>
            <p:cNvCxnSpPr/>
            <p:nvPr/>
          </p:nvCxnSpPr>
          <p:spPr>
            <a:xfrm flipV="1">
              <a:off x="1463066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Arrow Connector 267"/>
            <p:cNvCxnSpPr/>
            <p:nvPr/>
          </p:nvCxnSpPr>
          <p:spPr>
            <a:xfrm flipV="1">
              <a:off x="1354458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Arrow Connector 268"/>
            <p:cNvCxnSpPr/>
            <p:nvPr/>
          </p:nvCxnSpPr>
          <p:spPr>
            <a:xfrm flipV="1">
              <a:off x="1245850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Arrow Connector 269"/>
            <p:cNvCxnSpPr/>
            <p:nvPr/>
          </p:nvCxnSpPr>
          <p:spPr>
            <a:xfrm flipV="1">
              <a:off x="1137242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Arrow Connector 270"/>
            <p:cNvCxnSpPr/>
            <p:nvPr/>
          </p:nvCxnSpPr>
          <p:spPr>
            <a:xfrm flipV="1">
              <a:off x="1028634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Arrow Connector 271"/>
            <p:cNvCxnSpPr/>
            <p:nvPr/>
          </p:nvCxnSpPr>
          <p:spPr>
            <a:xfrm flipV="1">
              <a:off x="920026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Arrow Connector 272"/>
            <p:cNvCxnSpPr/>
            <p:nvPr/>
          </p:nvCxnSpPr>
          <p:spPr>
            <a:xfrm flipV="1">
              <a:off x="811418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Arrow Connector 273"/>
            <p:cNvCxnSpPr/>
            <p:nvPr/>
          </p:nvCxnSpPr>
          <p:spPr>
            <a:xfrm flipV="1">
              <a:off x="702810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Arrow Connector 274"/>
            <p:cNvCxnSpPr/>
            <p:nvPr/>
          </p:nvCxnSpPr>
          <p:spPr>
            <a:xfrm flipV="1">
              <a:off x="3367106" y="1593502"/>
              <a:ext cx="0" cy="68947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6" name="Straight Arrow Connector 275"/>
            <p:cNvCxnSpPr/>
            <p:nvPr/>
          </p:nvCxnSpPr>
          <p:spPr>
            <a:xfrm flipH="1">
              <a:off x="702810" y="1960580"/>
              <a:ext cx="2606588" cy="0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7" name="TextBox 276"/>
                <p:cNvSpPr txBox="1"/>
                <p:nvPr/>
              </p:nvSpPr>
              <p:spPr>
                <a:xfrm>
                  <a:off x="1278954" y="1407699"/>
                  <a:ext cx="164660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77" name="TextBox 27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78954" y="1407699"/>
                  <a:ext cx="164660" cy="215444"/>
                </a:xfrm>
                <a:prstGeom prst="rect">
                  <a:avLst/>
                </a:prstGeom>
                <a:blipFill>
                  <a:blip r:embed="rId9"/>
                  <a:stretch>
                    <a:fillRect l="-22222" r="-18519" b="-5714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8" name="TextBox 277"/>
                <p:cNvSpPr txBox="1"/>
                <p:nvPr/>
              </p:nvSpPr>
              <p:spPr>
                <a:xfrm>
                  <a:off x="2827942" y="1906902"/>
                  <a:ext cx="37266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78" name="TextBox 27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27942" y="1906902"/>
                  <a:ext cx="372666" cy="307777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79" name="Straight Connector 278"/>
            <p:cNvCxnSpPr/>
            <p:nvPr/>
          </p:nvCxnSpPr>
          <p:spPr>
            <a:xfrm>
              <a:off x="623906" y="675082"/>
              <a:ext cx="0" cy="1926532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0" name="TextBox 279"/>
                <p:cNvSpPr txBox="1"/>
                <p:nvPr/>
              </p:nvSpPr>
              <p:spPr>
                <a:xfrm>
                  <a:off x="1516014" y="2112876"/>
                  <a:ext cx="40479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80" name="TextBox 27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16014" y="2112876"/>
                  <a:ext cx="404790" cy="307777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81" name="Straight Connector 280"/>
            <p:cNvCxnSpPr/>
            <p:nvPr/>
          </p:nvCxnSpPr>
          <p:spPr>
            <a:xfrm>
              <a:off x="2742316" y="1521357"/>
              <a:ext cx="0" cy="811970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2" name="Straight Arrow Connector 281"/>
            <p:cNvCxnSpPr/>
            <p:nvPr/>
          </p:nvCxnSpPr>
          <p:spPr>
            <a:xfrm flipH="1">
              <a:off x="623908" y="1320788"/>
              <a:ext cx="552870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3" name="TextBox 282"/>
                <p:cNvSpPr txBox="1"/>
                <p:nvPr/>
              </p:nvSpPr>
              <p:spPr>
                <a:xfrm>
                  <a:off x="693992" y="924744"/>
                  <a:ext cx="426014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83" name="TextBox 28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3992" y="924744"/>
                  <a:ext cx="426014" cy="307777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84" name="Straight Arrow Connector 283"/>
            <p:cNvCxnSpPr/>
            <p:nvPr/>
          </p:nvCxnSpPr>
          <p:spPr>
            <a:xfrm>
              <a:off x="620388" y="864352"/>
              <a:ext cx="29612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5" name="TextBox 284"/>
                <p:cNvSpPr txBox="1"/>
                <p:nvPr/>
              </p:nvSpPr>
              <p:spPr>
                <a:xfrm>
                  <a:off x="846726" y="690971"/>
                  <a:ext cx="31438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85" name="TextBox 28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6726" y="690971"/>
                  <a:ext cx="314380" cy="307777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86" name="Straight Arrow Connector 285"/>
            <p:cNvCxnSpPr/>
            <p:nvPr/>
          </p:nvCxnSpPr>
          <p:spPr>
            <a:xfrm rot="5400000" flipH="1" flipV="1">
              <a:off x="474901" y="710058"/>
              <a:ext cx="29612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7" name="Oval 286"/>
            <p:cNvSpPr/>
            <p:nvPr/>
          </p:nvSpPr>
          <p:spPr>
            <a:xfrm>
              <a:off x="546017" y="787408"/>
              <a:ext cx="153888" cy="153888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88" name="Straight Connector 287"/>
            <p:cNvCxnSpPr/>
            <p:nvPr/>
          </p:nvCxnSpPr>
          <p:spPr>
            <a:xfrm>
              <a:off x="568553" y="809944"/>
              <a:ext cx="108816" cy="108816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Connector 288"/>
            <p:cNvCxnSpPr/>
            <p:nvPr/>
          </p:nvCxnSpPr>
          <p:spPr>
            <a:xfrm flipH="1">
              <a:off x="568553" y="809944"/>
              <a:ext cx="108816" cy="108816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0" name="TextBox 289"/>
                <p:cNvSpPr txBox="1"/>
                <p:nvPr/>
              </p:nvSpPr>
              <p:spPr>
                <a:xfrm>
                  <a:off x="263352" y="693272"/>
                  <a:ext cx="334194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90" name="TextBox 28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3352" y="693272"/>
                  <a:ext cx="334194" cy="307777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91" name="Arc 290"/>
            <p:cNvSpPr/>
            <p:nvPr/>
          </p:nvSpPr>
          <p:spPr>
            <a:xfrm flipV="1">
              <a:off x="3186091" y="1281395"/>
              <a:ext cx="468052" cy="468052"/>
            </a:xfrm>
            <a:prstGeom prst="arc">
              <a:avLst>
                <a:gd name="adj1" fmla="val 16200000"/>
                <a:gd name="adj2" fmla="val 5934228"/>
              </a:avLst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2" name="TextBox 291"/>
                <p:cNvSpPr txBox="1"/>
                <p:nvPr/>
              </p:nvSpPr>
              <p:spPr>
                <a:xfrm>
                  <a:off x="3731505" y="1407699"/>
                  <a:ext cx="240259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𝑥𝑡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92" name="TextBox 29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1505" y="1407699"/>
                  <a:ext cx="240259" cy="215444"/>
                </a:xfrm>
                <a:prstGeom prst="rect">
                  <a:avLst/>
                </a:prstGeom>
                <a:blipFill>
                  <a:blip r:embed="rId15"/>
                  <a:stretch>
                    <a:fillRect l="-25000" r="-27500" b="-14286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3" name="TextBox 292"/>
                <p:cNvSpPr txBox="1"/>
                <p:nvPr/>
              </p:nvSpPr>
              <p:spPr>
                <a:xfrm>
                  <a:off x="919822" y="3204553"/>
                  <a:ext cx="217624" cy="23243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93" name="TextBox 29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9822" y="3204553"/>
                  <a:ext cx="217624" cy="232436"/>
                </a:xfrm>
                <a:prstGeom prst="rect">
                  <a:avLst/>
                </a:prstGeom>
                <a:blipFill>
                  <a:blip r:embed="rId16"/>
                  <a:stretch>
                    <a:fillRect l="-16667" b="-18421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94" name="Straight Arrow Connector 293"/>
            <p:cNvCxnSpPr/>
            <p:nvPr/>
          </p:nvCxnSpPr>
          <p:spPr>
            <a:xfrm>
              <a:off x="1173899" y="3213682"/>
              <a:ext cx="0" cy="68947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95" name="Arc 294"/>
            <p:cNvSpPr/>
            <p:nvPr/>
          </p:nvSpPr>
          <p:spPr>
            <a:xfrm flipH="1" flipV="1">
              <a:off x="831546" y="3724273"/>
              <a:ext cx="468052" cy="468052"/>
            </a:xfrm>
            <a:prstGeom prst="arc">
              <a:avLst>
                <a:gd name="adj1" fmla="val 16200000"/>
                <a:gd name="adj2" fmla="val 5934228"/>
              </a:avLst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6" name="TextBox 295"/>
                <p:cNvSpPr txBox="1"/>
                <p:nvPr/>
              </p:nvSpPr>
              <p:spPr>
                <a:xfrm>
                  <a:off x="543514" y="3850577"/>
                  <a:ext cx="240259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96" name="TextBox 29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3514" y="3850577"/>
                  <a:ext cx="240259" cy="215444"/>
                </a:xfrm>
                <a:prstGeom prst="rect">
                  <a:avLst/>
                </a:prstGeom>
                <a:blipFill>
                  <a:blip r:embed="rId17"/>
                  <a:stretch>
                    <a:fillRect l="-22500" r="-5000" b="-8571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7" name="TextBox 296"/>
                <p:cNvSpPr txBox="1"/>
                <p:nvPr/>
              </p:nvSpPr>
              <p:spPr>
                <a:xfrm>
                  <a:off x="343175" y="348680"/>
                  <a:ext cx="334194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97" name="TextBox 29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3175" y="348680"/>
                  <a:ext cx="334194" cy="307777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98" name="Straight Connector 297"/>
            <p:cNvCxnSpPr/>
            <p:nvPr/>
          </p:nvCxnSpPr>
          <p:spPr>
            <a:xfrm>
              <a:off x="3367106" y="3989643"/>
              <a:ext cx="0" cy="1275326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9" name="TextBox 298"/>
                <p:cNvSpPr txBox="1"/>
                <p:nvPr/>
              </p:nvSpPr>
              <p:spPr>
                <a:xfrm>
                  <a:off x="3402569" y="4305581"/>
                  <a:ext cx="291105" cy="23243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𝑦𝑡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99" name="TextBox 29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02569" y="4305581"/>
                  <a:ext cx="291105" cy="232436"/>
                </a:xfrm>
                <a:prstGeom prst="rect">
                  <a:avLst/>
                </a:prstGeom>
                <a:blipFill>
                  <a:blip r:embed="rId6"/>
                  <a:stretch>
                    <a:fillRect l="-12500" r="-4167" b="-23684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00" name="Rectangle 299"/>
            <p:cNvSpPr/>
            <p:nvPr/>
          </p:nvSpPr>
          <p:spPr>
            <a:xfrm>
              <a:off x="2595893" y="3801698"/>
              <a:ext cx="304800" cy="76200"/>
            </a:xfrm>
            <a:prstGeom prst="rect">
              <a:avLst/>
            </a:prstGeom>
            <a:pattFill prst="wdDnDiag">
              <a:fgClr>
                <a:schemeClr val="tx1"/>
              </a:fgClr>
              <a:bgClr>
                <a:schemeClr val="bg1"/>
              </a:bgClr>
            </a:patt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1" name="Rectangle 300"/>
            <p:cNvSpPr/>
            <p:nvPr/>
          </p:nvSpPr>
          <p:spPr>
            <a:xfrm flipV="1">
              <a:off x="2595893" y="4106920"/>
              <a:ext cx="304800" cy="76200"/>
            </a:xfrm>
            <a:prstGeom prst="rect">
              <a:avLst/>
            </a:prstGeom>
            <a:pattFill prst="wdDnDiag">
              <a:fgClr>
                <a:schemeClr val="tx1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2" name="Straight Connector 301"/>
            <p:cNvCxnSpPr/>
            <p:nvPr/>
          </p:nvCxnSpPr>
          <p:spPr>
            <a:xfrm flipH="1">
              <a:off x="2595893" y="3863702"/>
              <a:ext cx="3048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3" name="Straight Connector 302"/>
            <p:cNvCxnSpPr/>
            <p:nvPr/>
          </p:nvCxnSpPr>
          <p:spPr>
            <a:xfrm flipH="1">
              <a:off x="2595893" y="4106920"/>
              <a:ext cx="3048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4" name="Straight Arrow Connector 303"/>
            <p:cNvCxnSpPr/>
            <p:nvPr/>
          </p:nvCxnSpPr>
          <p:spPr>
            <a:xfrm>
              <a:off x="2742317" y="3440166"/>
              <a:ext cx="0" cy="477606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5" name="TextBox 304"/>
                <p:cNvSpPr txBox="1"/>
                <p:nvPr/>
              </p:nvSpPr>
              <p:spPr>
                <a:xfrm>
                  <a:off x="2319110" y="3195643"/>
                  <a:ext cx="771109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oMath>
                    </m:oMathPara>
                  </a14:m>
                  <a:endParaRPr lang="en-US" sz="14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305" name="TextBox 30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19110" y="3195643"/>
                  <a:ext cx="771109" cy="215444"/>
                </a:xfrm>
                <a:prstGeom prst="rect">
                  <a:avLst/>
                </a:prstGeom>
                <a:blipFill>
                  <a:blip r:embed="rId7"/>
                  <a:stretch>
                    <a:fillRect l="-3937" b="-8333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6" name="TextBox 305"/>
                <p:cNvSpPr txBox="1"/>
                <p:nvPr/>
              </p:nvSpPr>
              <p:spPr>
                <a:xfrm>
                  <a:off x="2539651" y="3875985"/>
                  <a:ext cx="136704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306" name="TextBox 30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39651" y="3875985"/>
                  <a:ext cx="136704" cy="215444"/>
                </a:xfrm>
                <a:prstGeom prst="rect">
                  <a:avLst/>
                </a:prstGeom>
                <a:blipFill>
                  <a:blip r:embed="rId8"/>
                  <a:stretch>
                    <a:fillRect l="-18182" r="-9091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07" name="Oval 306"/>
            <p:cNvSpPr/>
            <p:nvPr/>
          </p:nvSpPr>
          <p:spPr>
            <a:xfrm>
              <a:off x="2706968" y="3945607"/>
              <a:ext cx="76200" cy="762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8" name="Straight Arrow Connector 307"/>
            <p:cNvCxnSpPr/>
            <p:nvPr/>
          </p:nvCxnSpPr>
          <p:spPr>
            <a:xfrm flipV="1">
              <a:off x="3200794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Arrow Connector 308"/>
            <p:cNvCxnSpPr/>
            <p:nvPr/>
          </p:nvCxnSpPr>
          <p:spPr>
            <a:xfrm flipV="1">
              <a:off x="3092186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Straight Arrow Connector 309"/>
            <p:cNvCxnSpPr/>
            <p:nvPr/>
          </p:nvCxnSpPr>
          <p:spPr>
            <a:xfrm flipV="1">
              <a:off x="2983578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Straight Arrow Connector 310"/>
            <p:cNvCxnSpPr/>
            <p:nvPr/>
          </p:nvCxnSpPr>
          <p:spPr>
            <a:xfrm flipV="1">
              <a:off x="2874970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Straight Arrow Connector 311"/>
            <p:cNvCxnSpPr/>
            <p:nvPr/>
          </p:nvCxnSpPr>
          <p:spPr>
            <a:xfrm flipV="1">
              <a:off x="2766362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Arrow Connector 312"/>
            <p:cNvCxnSpPr/>
            <p:nvPr/>
          </p:nvCxnSpPr>
          <p:spPr>
            <a:xfrm flipV="1">
              <a:off x="2657754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Straight Arrow Connector 313"/>
            <p:cNvCxnSpPr/>
            <p:nvPr/>
          </p:nvCxnSpPr>
          <p:spPr>
            <a:xfrm flipV="1">
              <a:off x="2549146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Straight Arrow Connector 314"/>
            <p:cNvCxnSpPr/>
            <p:nvPr/>
          </p:nvCxnSpPr>
          <p:spPr>
            <a:xfrm flipV="1">
              <a:off x="2440538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Straight Arrow Connector 315"/>
            <p:cNvCxnSpPr/>
            <p:nvPr/>
          </p:nvCxnSpPr>
          <p:spPr>
            <a:xfrm flipV="1">
              <a:off x="2331930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Straight Arrow Connector 316"/>
            <p:cNvCxnSpPr/>
            <p:nvPr/>
          </p:nvCxnSpPr>
          <p:spPr>
            <a:xfrm flipV="1">
              <a:off x="2223322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Arrow Connector 317"/>
            <p:cNvCxnSpPr/>
            <p:nvPr/>
          </p:nvCxnSpPr>
          <p:spPr>
            <a:xfrm flipV="1">
              <a:off x="2114714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Arrow Connector 318"/>
            <p:cNvCxnSpPr/>
            <p:nvPr/>
          </p:nvCxnSpPr>
          <p:spPr>
            <a:xfrm flipV="1">
              <a:off x="2006106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Arrow Connector 319"/>
            <p:cNvCxnSpPr/>
            <p:nvPr/>
          </p:nvCxnSpPr>
          <p:spPr>
            <a:xfrm flipV="1">
              <a:off x="1897498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Straight Arrow Connector 320"/>
            <p:cNvCxnSpPr/>
            <p:nvPr/>
          </p:nvCxnSpPr>
          <p:spPr>
            <a:xfrm flipV="1">
              <a:off x="1788890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Arrow Connector 321"/>
            <p:cNvCxnSpPr/>
            <p:nvPr/>
          </p:nvCxnSpPr>
          <p:spPr>
            <a:xfrm flipV="1">
              <a:off x="1680282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Arrow Connector 322"/>
            <p:cNvCxnSpPr/>
            <p:nvPr/>
          </p:nvCxnSpPr>
          <p:spPr>
            <a:xfrm flipV="1">
              <a:off x="1571674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Arrow Connector 323"/>
            <p:cNvCxnSpPr/>
            <p:nvPr/>
          </p:nvCxnSpPr>
          <p:spPr>
            <a:xfrm flipV="1">
              <a:off x="1463066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Straight Arrow Connector 324"/>
            <p:cNvCxnSpPr/>
            <p:nvPr/>
          </p:nvCxnSpPr>
          <p:spPr>
            <a:xfrm flipV="1">
              <a:off x="1354458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Arrow Connector 325"/>
            <p:cNvCxnSpPr/>
            <p:nvPr/>
          </p:nvCxnSpPr>
          <p:spPr>
            <a:xfrm flipV="1">
              <a:off x="1245850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Straight Arrow Connector 326"/>
            <p:cNvCxnSpPr/>
            <p:nvPr/>
          </p:nvCxnSpPr>
          <p:spPr>
            <a:xfrm flipV="1">
              <a:off x="3367106" y="4061788"/>
              <a:ext cx="0" cy="68947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8" name="Straight Arrow Connector 327"/>
            <p:cNvCxnSpPr/>
            <p:nvPr/>
          </p:nvCxnSpPr>
          <p:spPr>
            <a:xfrm flipH="1">
              <a:off x="1245850" y="4428866"/>
              <a:ext cx="2063548" cy="0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9" name="TextBox 328"/>
                <p:cNvSpPr txBox="1"/>
                <p:nvPr/>
              </p:nvSpPr>
              <p:spPr>
                <a:xfrm>
                  <a:off x="1278954" y="3875985"/>
                  <a:ext cx="164660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329" name="TextBox 32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78954" y="3875985"/>
                  <a:ext cx="164660" cy="215444"/>
                </a:xfrm>
                <a:prstGeom prst="rect">
                  <a:avLst/>
                </a:prstGeom>
                <a:blipFill>
                  <a:blip r:embed="rId9"/>
                  <a:stretch>
                    <a:fillRect l="-22222" r="-18519" b="-5714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0" name="TextBox 329"/>
                <p:cNvSpPr txBox="1"/>
                <p:nvPr/>
              </p:nvSpPr>
              <p:spPr>
                <a:xfrm>
                  <a:off x="2822698" y="4383459"/>
                  <a:ext cx="37266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330" name="TextBox 32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22698" y="4383459"/>
                  <a:ext cx="372666" cy="307777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31" name="Straight Connector 330"/>
            <p:cNvCxnSpPr/>
            <p:nvPr/>
          </p:nvCxnSpPr>
          <p:spPr>
            <a:xfrm>
              <a:off x="2742316" y="3989643"/>
              <a:ext cx="0" cy="811970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2" name="TextBox 331"/>
                <p:cNvSpPr txBox="1"/>
                <p:nvPr/>
              </p:nvSpPr>
              <p:spPr>
                <a:xfrm>
                  <a:off x="3731505" y="3875985"/>
                  <a:ext cx="240259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𝑥𝑡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332" name="TextBox 33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1505" y="3875985"/>
                  <a:ext cx="240259" cy="215444"/>
                </a:xfrm>
                <a:prstGeom prst="rect">
                  <a:avLst/>
                </a:prstGeom>
                <a:blipFill>
                  <a:blip r:embed="rId15"/>
                  <a:stretch>
                    <a:fillRect l="-25000" r="-27500" b="-14286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33" name="Arc 332"/>
            <p:cNvSpPr/>
            <p:nvPr/>
          </p:nvSpPr>
          <p:spPr>
            <a:xfrm flipV="1">
              <a:off x="3186091" y="3750481"/>
              <a:ext cx="468052" cy="468052"/>
            </a:xfrm>
            <a:prstGeom prst="arc">
              <a:avLst>
                <a:gd name="adj1" fmla="val 16200000"/>
                <a:gd name="adj2" fmla="val 5934228"/>
              </a:avLst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4" name="Straight Arrow Connector 333"/>
            <p:cNvCxnSpPr/>
            <p:nvPr/>
          </p:nvCxnSpPr>
          <p:spPr>
            <a:xfrm flipV="1">
              <a:off x="3309398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35" name="TextBox 334"/>
              <p:cNvSpPr txBox="1"/>
              <p:nvPr/>
            </p:nvSpPr>
            <p:spPr>
              <a:xfrm>
                <a:off x="4101862" y="622192"/>
                <a:ext cx="6974794" cy="7112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1+</m:t>
                            </m:r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bSup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𝑥𝑥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lang="en-CA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CA" i="1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  <m:sub>
                                <m:r>
                                  <a:rPr lang="en-CA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  <m:sup>
                                <m:r>
                                  <a:rPr lang="en-CA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6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𝑥𝑥</m:t>
                                </m:r>
                              </m:sub>
                            </m:sSub>
                          </m:den>
                        </m:f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3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𝑥𝑡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𝑦𝑡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den>
                            </m:f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−4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d>
                          </m:e>
                        </m:d>
                      </m:e>
                    </m:d>
                  </m:oMath>
                </a14:m>
                <a:r>
                  <a:rPr lang="en-US" dirty="0" smtClean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335" name="TextBox 3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1862" y="622192"/>
                <a:ext cx="6974794" cy="71122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6" name="TextBox 335"/>
              <p:cNvSpPr txBox="1"/>
              <p:nvPr/>
            </p:nvSpPr>
            <p:spPr>
              <a:xfrm>
                <a:off x="4115230" y="1914646"/>
                <a:ext cx="5675977" cy="9452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𝑦𝑡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336" name="TextBox 3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5230" y="1914646"/>
                <a:ext cx="5675977" cy="945259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378811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4727848" y="996752"/>
                <a:ext cx="7945830" cy="24642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𝑦𝑡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𝑦𝑦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𝑥𝑡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𝑦𝑦</m:t>
                              </m:r>
                            </m:sub>
                          </m:sSub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𝑦𝑦</m:t>
                              </m:r>
                            </m:sub>
                          </m:sSub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24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𝑦𝑦</m:t>
                              </m:r>
                            </m:sub>
                          </m:sSub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𝐿𝑧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 smtClean="0"/>
              </a:p>
              <a:p>
                <a:endParaRPr lang="en-US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𝑦𝑡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𝑦𝑦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𝑥𝑡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𝑦𝑦</m:t>
                              </m:r>
                            </m:sub>
                          </m:sSub>
                        </m:den>
                      </m:f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𝑦𝑦</m:t>
                              </m:r>
                            </m:sub>
                          </m:sSub>
                        </m:den>
                      </m:f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24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𝑦𝑦</m:t>
                              </m:r>
                            </m:sub>
                          </m:sSub>
                        </m:den>
                      </m:f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6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dirty="0" smtClean="0"/>
              </a:p>
              <a:p>
                <a:endParaRPr lang="en-US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bSup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𝑦𝑦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𝑦𝑦</m:t>
                              </m:r>
                            </m:sub>
                          </m:sSub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𝑥𝑡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7848" y="996752"/>
                <a:ext cx="7945830" cy="246426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727848" y="4996886"/>
                <a:ext cx="6729022" cy="7347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bSup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𝑦𝑦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lang="en-CA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CA" i="1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  <m:sub>
                                <m:r>
                                  <a:rPr lang="en-CA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  <m:sup>
                                <m:r>
                                  <a:rPr lang="en-CA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6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𝑦𝑦</m:t>
                                </m:r>
                              </m:sub>
                            </m:sSub>
                          </m:den>
                        </m:f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3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𝑦𝑡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𝑥𝑡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den>
                            </m:f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d>
                          </m:e>
                        </m:d>
                      </m:e>
                    </m:d>
                  </m:oMath>
                </a14:m>
                <a:r>
                  <a:rPr lang="en-US" dirty="0" smtClean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7848" y="4996886"/>
                <a:ext cx="6729022" cy="73475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4741216" y="6289340"/>
                <a:ext cx="6891502" cy="14992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𝑥𝑡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⇒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𝑥𝑡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1216" y="6289340"/>
                <a:ext cx="6891502" cy="149925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5" name="Rectangle 114"/>
          <p:cNvSpPr/>
          <p:nvPr/>
        </p:nvSpPr>
        <p:spPr>
          <a:xfrm>
            <a:off x="263352" y="348680"/>
            <a:ext cx="11701300" cy="94690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334" name="Group 333"/>
          <p:cNvGrpSpPr/>
          <p:nvPr/>
        </p:nvGrpSpPr>
        <p:grpSpPr>
          <a:xfrm>
            <a:off x="263352" y="348680"/>
            <a:ext cx="3708412" cy="4916289"/>
            <a:chOff x="263352" y="348680"/>
            <a:chExt cx="3708412" cy="4916289"/>
          </a:xfrm>
        </p:grpSpPr>
        <p:cxnSp>
          <p:nvCxnSpPr>
            <p:cNvPr id="226" name="Straight Connector 225"/>
            <p:cNvCxnSpPr/>
            <p:nvPr/>
          </p:nvCxnSpPr>
          <p:spPr>
            <a:xfrm>
              <a:off x="1173899" y="1176772"/>
              <a:ext cx="0" cy="4088197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27" name="Rectangle 226"/>
            <p:cNvSpPr/>
            <p:nvPr/>
          </p:nvSpPr>
          <p:spPr>
            <a:xfrm>
              <a:off x="1176778" y="3901206"/>
              <a:ext cx="2190328" cy="152400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8" name="Straight Arrow Connector 227"/>
            <p:cNvCxnSpPr/>
            <p:nvPr/>
          </p:nvCxnSpPr>
          <p:spPr>
            <a:xfrm flipH="1">
              <a:off x="1176778" y="5012941"/>
              <a:ext cx="2190328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9" name="TextBox 228"/>
                <p:cNvSpPr txBox="1"/>
                <p:nvPr/>
              </p:nvSpPr>
              <p:spPr>
                <a:xfrm>
                  <a:off x="1890636" y="4957192"/>
                  <a:ext cx="749885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29" name="TextBox 22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90636" y="4957192"/>
                  <a:ext cx="749885" cy="30777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30" name="Straight Arrow Connector 229"/>
            <p:cNvCxnSpPr/>
            <p:nvPr/>
          </p:nvCxnSpPr>
          <p:spPr>
            <a:xfrm flipH="1">
              <a:off x="1176778" y="4633156"/>
              <a:ext cx="1565539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1" name="TextBox 230"/>
                <p:cNvSpPr txBox="1"/>
                <p:nvPr/>
              </p:nvSpPr>
              <p:spPr>
                <a:xfrm>
                  <a:off x="1516014" y="4577407"/>
                  <a:ext cx="806183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sz="1400" b="0" i="0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sub>
                        </m:sSub>
                      </m:oMath>
                    </m:oMathPara>
                  </a14:m>
                  <a:endParaRPr lang="en-US" sz="1400" i="1" dirty="0"/>
                </a:p>
              </p:txBody>
            </p:sp>
          </mc:Choice>
          <mc:Fallback xmlns="">
            <p:sp>
              <p:nvSpPr>
                <p:cNvPr id="231" name="TextBox 23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16014" y="4577407"/>
                  <a:ext cx="806183" cy="307777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2" name="Rectangle 231"/>
            <p:cNvSpPr/>
            <p:nvPr/>
          </p:nvSpPr>
          <p:spPr>
            <a:xfrm>
              <a:off x="623906" y="1439221"/>
              <a:ext cx="2743200" cy="152400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Rectangle 232"/>
            <p:cNvSpPr/>
            <p:nvPr/>
          </p:nvSpPr>
          <p:spPr>
            <a:xfrm>
              <a:off x="471506" y="1216556"/>
              <a:ext cx="152400" cy="808993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4" name="Straight Arrow Connector 233"/>
            <p:cNvCxnSpPr/>
            <p:nvPr/>
          </p:nvCxnSpPr>
          <p:spPr>
            <a:xfrm flipV="1">
              <a:off x="3309398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/>
            <p:nvPr/>
          </p:nvCxnSpPr>
          <p:spPr>
            <a:xfrm>
              <a:off x="623906" y="1216557"/>
              <a:ext cx="0" cy="80899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6" name="Straight Arrow Connector 235"/>
            <p:cNvCxnSpPr/>
            <p:nvPr/>
          </p:nvCxnSpPr>
          <p:spPr>
            <a:xfrm flipH="1">
              <a:off x="623906" y="2441339"/>
              <a:ext cx="2743200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/>
          </p:nvCxnSpPr>
          <p:spPr>
            <a:xfrm>
              <a:off x="3367106" y="1521357"/>
              <a:ext cx="0" cy="1080257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8" name="TextBox 237"/>
                <p:cNvSpPr txBox="1"/>
                <p:nvPr/>
              </p:nvSpPr>
              <p:spPr>
                <a:xfrm>
                  <a:off x="1890636" y="2385590"/>
                  <a:ext cx="334194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38" name="TextBox 23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90636" y="2385590"/>
                  <a:ext cx="334194" cy="307777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9" name="TextBox 238"/>
                <p:cNvSpPr txBox="1"/>
                <p:nvPr/>
              </p:nvSpPr>
              <p:spPr>
                <a:xfrm>
                  <a:off x="3402569" y="1837295"/>
                  <a:ext cx="275075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𝑥𝑡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39" name="TextBox 23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02569" y="1837295"/>
                  <a:ext cx="275075" cy="215444"/>
                </a:xfrm>
                <a:prstGeom prst="rect">
                  <a:avLst/>
                </a:prstGeom>
                <a:blipFill>
                  <a:blip r:embed="rId8"/>
                  <a:stretch>
                    <a:fillRect l="-15556" r="-2222" b="-11111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40" name="Rectangle 239"/>
            <p:cNvSpPr/>
            <p:nvPr/>
          </p:nvSpPr>
          <p:spPr>
            <a:xfrm>
              <a:off x="2595893" y="1333412"/>
              <a:ext cx="304800" cy="76200"/>
            </a:xfrm>
            <a:prstGeom prst="rect">
              <a:avLst/>
            </a:prstGeom>
            <a:pattFill prst="wdDnDiag">
              <a:fgClr>
                <a:schemeClr val="tx1"/>
              </a:fgClr>
              <a:bgClr>
                <a:schemeClr val="bg1"/>
              </a:bgClr>
            </a:patt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1" name="Rectangle 240"/>
            <p:cNvSpPr/>
            <p:nvPr/>
          </p:nvSpPr>
          <p:spPr>
            <a:xfrm flipV="1">
              <a:off x="2595893" y="1638634"/>
              <a:ext cx="304800" cy="76200"/>
            </a:xfrm>
            <a:prstGeom prst="rect">
              <a:avLst/>
            </a:prstGeom>
            <a:pattFill prst="wdDnDiag">
              <a:fgClr>
                <a:schemeClr val="tx1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2" name="Straight Connector 241"/>
            <p:cNvCxnSpPr/>
            <p:nvPr/>
          </p:nvCxnSpPr>
          <p:spPr>
            <a:xfrm flipH="1">
              <a:off x="2595893" y="1395416"/>
              <a:ext cx="3048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/>
          </p:nvCxnSpPr>
          <p:spPr>
            <a:xfrm flipH="1">
              <a:off x="2595893" y="1638634"/>
              <a:ext cx="3048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4" name="Straight Arrow Connector 243"/>
            <p:cNvCxnSpPr/>
            <p:nvPr/>
          </p:nvCxnSpPr>
          <p:spPr>
            <a:xfrm>
              <a:off x="2742317" y="971880"/>
              <a:ext cx="0" cy="477606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5" name="TextBox 244"/>
                <p:cNvSpPr txBox="1"/>
                <p:nvPr/>
              </p:nvSpPr>
              <p:spPr>
                <a:xfrm>
                  <a:off x="2319110" y="727357"/>
                  <a:ext cx="771109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oMath>
                    </m:oMathPara>
                  </a14:m>
                  <a:endParaRPr lang="en-US" sz="14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245" name="TextBox 24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19110" y="727357"/>
                  <a:ext cx="771109" cy="215444"/>
                </a:xfrm>
                <a:prstGeom prst="rect">
                  <a:avLst/>
                </a:prstGeom>
                <a:blipFill>
                  <a:blip r:embed="rId9"/>
                  <a:stretch>
                    <a:fillRect l="-3937" b="-8333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46" name="Straight Arrow Connector 245"/>
            <p:cNvCxnSpPr/>
            <p:nvPr/>
          </p:nvCxnSpPr>
          <p:spPr>
            <a:xfrm flipH="1">
              <a:off x="623907" y="2148880"/>
              <a:ext cx="2118409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7" name="TextBox 246"/>
                <p:cNvSpPr txBox="1"/>
                <p:nvPr/>
              </p:nvSpPr>
              <p:spPr>
                <a:xfrm>
                  <a:off x="2539651" y="1407699"/>
                  <a:ext cx="136704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47" name="TextBox 24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39651" y="1407699"/>
                  <a:ext cx="136704" cy="215444"/>
                </a:xfrm>
                <a:prstGeom prst="rect">
                  <a:avLst/>
                </a:prstGeom>
                <a:blipFill>
                  <a:blip r:embed="rId10"/>
                  <a:stretch>
                    <a:fillRect l="-18182" r="-9091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48" name="Oval 247"/>
            <p:cNvSpPr/>
            <p:nvPr/>
          </p:nvSpPr>
          <p:spPr>
            <a:xfrm>
              <a:off x="2706968" y="1477321"/>
              <a:ext cx="76200" cy="762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9" name="Oval 248"/>
            <p:cNvSpPr/>
            <p:nvPr/>
          </p:nvSpPr>
          <p:spPr>
            <a:xfrm>
              <a:off x="1138678" y="1477321"/>
              <a:ext cx="76200" cy="762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0" name="Straight Arrow Connector 249"/>
            <p:cNvCxnSpPr/>
            <p:nvPr/>
          </p:nvCxnSpPr>
          <p:spPr>
            <a:xfrm flipV="1">
              <a:off x="3200794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Arrow Connector 250"/>
            <p:cNvCxnSpPr/>
            <p:nvPr/>
          </p:nvCxnSpPr>
          <p:spPr>
            <a:xfrm flipV="1">
              <a:off x="3092186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Arrow Connector 251"/>
            <p:cNvCxnSpPr/>
            <p:nvPr/>
          </p:nvCxnSpPr>
          <p:spPr>
            <a:xfrm flipV="1">
              <a:off x="2983578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Arrow Connector 252"/>
            <p:cNvCxnSpPr/>
            <p:nvPr/>
          </p:nvCxnSpPr>
          <p:spPr>
            <a:xfrm flipV="1">
              <a:off x="2874970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Arrow Connector 253"/>
            <p:cNvCxnSpPr/>
            <p:nvPr/>
          </p:nvCxnSpPr>
          <p:spPr>
            <a:xfrm flipV="1">
              <a:off x="2766362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Arrow Connector 254"/>
            <p:cNvCxnSpPr/>
            <p:nvPr/>
          </p:nvCxnSpPr>
          <p:spPr>
            <a:xfrm flipV="1">
              <a:off x="2657754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Arrow Connector 255"/>
            <p:cNvCxnSpPr/>
            <p:nvPr/>
          </p:nvCxnSpPr>
          <p:spPr>
            <a:xfrm flipV="1">
              <a:off x="2549146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Arrow Connector 256"/>
            <p:cNvCxnSpPr/>
            <p:nvPr/>
          </p:nvCxnSpPr>
          <p:spPr>
            <a:xfrm flipV="1">
              <a:off x="2440538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Arrow Connector 257"/>
            <p:cNvCxnSpPr/>
            <p:nvPr/>
          </p:nvCxnSpPr>
          <p:spPr>
            <a:xfrm flipV="1">
              <a:off x="2331930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Arrow Connector 258"/>
            <p:cNvCxnSpPr/>
            <p:nvPr/>
          </p:nvCxnSpPr>
          <p:spPr>
            <a:xfrm flipV="1">
              <a:off x="2223322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Arrow Connector 259"/>
            <p:cNvCxnSpPr/>
            <p:nvPr/>
          </p:nvCxnSpPr>
          <p:spPr>
            <a:xfrm flipV="1">
              <a:off x="2114714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Arrow Connector 260"/>
            <p:cNvCxnSpPr/>
            <p:nvPr/>
          </p:nvCxnSpPr>
          <p:spPr>
            <a:xfrm flipV="1">
              <a:off x="2006106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Arrow Connector 261"/>
            <p:cNvCxnSpPr/>
            <p:nvPr/>
          </p:nvCxnSpPr>
          <p:spPr>
            <a:xfrm flipV="1">
              <a:off x="1897498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Arrow Connector 262"/>
            <p:cNvCxnSpPr/>
            <p:nvPr/>
          </p:nvCxnSpPr>
          <p:spPr>
            <a:xfrm flipV="1">
              <a:off x="1788890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Arrow Connector 263"/>
            <p:cNvCxnSpPr/>
            <p:nvPr/>
          </p:nvCxnSpPr>
          <p:spPr>
            <a:xfrm flipV="1">
              <a:off x="1680282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Arrow Connector 264"/>
            <p:cNvCxnSpPr/>
            <p:nvPr/>
          </p:nvCxnSpPr>
          <p:spPr>
            <a:xfrm flipV="1">
              <a:off x="1571674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Arrow Connector 265"/>
            <p:cNvCxnSpPr/>
            <p:nvPr/>
          </p:nvCxnSpPr>
          <p:spPr>
            <a:xfrm flipV="1">
              <a:off x="1463066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Arrow Connector 266"/>
            <p:cNvCxnSpPr/>
            <p:nvPr/>
          </p:nvCxnSpPr>
          <p:spPr>
            <a:xfrm flipV="1">
              <a:off x="1354458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Arrow Connector 267"/>
            <p:cNvCxnSpPr/>
            <p:nvPr/>
          </p:nvCxnSpPr>
          <p:spPr>
            <a:xfrm flipV="1">
              <a:off x="1245850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Arrow Connector 268"/>
            <p:cNvCxnSpPr/>
            <p:nvPr/>
          </p:nvCxnSpPr>
          <p:spPr>
            <a:xfrm flipV="1">
              <a:off x="1137242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Arrow Connector 269"/>
            <p:cNvCxnSpPr/>
            <p:nvPr/>
          </p:nvCxnSpPr>
          <p:spPr>
            <a:xfrm flipV="1">
              <a:off x="1028634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Arrow Connector 270"/>
            <p:cNvCxnSpPr/>
            <p:nvPr/>
          </p:nvCxnSpPr>
          <p:spPr>
            <a:xfrm flipV="1">
              <a:off x="920026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Arrow Connector 271"/>
            <p:cNvCxnSpPr/>
            <p:nvPr/>
          </p:nvCxnSpPr>
          <p:spPr>
            <a:xfrm flipV="1">
              <a:off x="811418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Arrow Connector 272"/>
            <p:cNvCxnSpPr/>
            <p:nvPr/>
          </p:nvCxnSpPr>
          <p:spPr>
            <a:xfrm flipV="1">
              <a:off x="702810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Arrow Connector 273"/>
            <p:cNvCxnSpPr/>
            <p:nvPr/>
          </p:nvCxnSpPr>
          <p:spPr>
            <a:xfrm flipV="1">
              <a:off x="3367106" y="1593502"/>
              <a:ext cx="0" cy="68947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5" name="Straight Arrow Connector 274"/>
            <p:cNvCxnSpPr/>
            <p:nvPr/>
          </p:nvCxnSpPr>
          <p:spPr>
            <a:xfrm flipH="1">
              <a:off x="702810" y="1960580"/>
              <a:ext cx="2606588" cy="0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6" name="TextBox 275"/>
                <p:cNvSpPr txBox="1"/>
                <p:nvPr/>
              </p:nvSpPr>
              <p:spPr>
                <a:xfrm>
                  <a:off x="1278954" y="1407699"/>
                  <a:ext cx="164660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76" name="TextBox 27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78954" y="1407699"/>
                  <a:ext cx="164660" cy="215444"/>
                </a:xfrm>
                <a:prstGeom prst="rect">
                  <a:avLst/>
                </a:prstGeom>
                <a:blipFill>
                  <a:blip r:embed="rId11"/>
                  <a:stretch>
                    <a:fillRect l="-22222" r="-18519" b="-5714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7" name="TextBox 276"/>
                <p:cNvSpPr txBox="1"/>
                <p:nvPr/>
              </p:nvSpPr>
              <p:spPr>
                <a:xfrm>
                  <a:off x="2827942" y="1906902"/>
                  <a:ext cx="37266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77" name="TextBox 27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27942" y="1906902"/>
                  <a:ext cx="372666" cy="307777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78" name="Straight Connector 277"/>
            <p:cNvCxnSpPr/>
            <p:nvPr/>
          </p:nvCxnSpPr>
          <p:spPr>
            <a:xfrm>
              <a:off x="623906" y="675082"/>
              <a:ext cx="0" cy="1926532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9" name="TextBox 278"/>
                <p:cNvSpPr txBox="1"/>
                <p:nvPr/>
              </p:nvSpPr>
              <p:spPr>
                <a:xfrm>
                  <a:off x="1516014" y="2112876"/>
                  <a:ext cx="40479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79" name="TextBox 27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16014" y="2112876"/>
                  <a:ext cx="404790" cy="307777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80" name="Straight Connector 279"/>
            <p:cNvCxnSpPr/>
            <p:nvPr/>
          </p:nvCxnSpPr>
          <p:spPr>
            <a:xfrm>
              <a:off x="2742316" y="1521357"/>
              <a:ext cx="0" cy="811970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1" name="Straight Arrow Connector 280"/>
            <p:cNvCxnSpPr/>
            <p:nvPr/>
          </p:nvCxnSpPr>
          <p:spPr>
            <a:xfrm flipH="1">
              <a:off x="623908" y="1320788"/>
              <a:ext cx="552870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2" name="TextBox 281"/>
                <p:cNvSpPr txBox="1"/>
                <p:nvPr/>
              </p:nvSpPr>
              <p:spPr>
                <a:xfrm>
                  <a:off x="693992" y="924744"/>
                  <a:ext cx="426014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82" name="TextBox 28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3992" y="924744"/>
                  <a:ext cx="426014" cy="307777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83" name="Straight Arrow Connector 282"/>
            <p:cNvCxnSpPr/>
            <p:nvPr/>
          </p:nvCxnSpPr>
          <p:spPr>
            <a:xfrm>
              <a:off x="620388" y="864352"/>
              <a:ext cx="29612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4" name="TextBox 283"/>
                <p:cNvSpPr txBox="1"/>
                <p:nvPr/>
              </p:nvSpPr>
              <p:spPr>
                <a:xfrm>
                  <a:off x="846726" y="690971"/>
                  <a:ext cx="31438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84" name="TextBox 28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6726" y="690971"/>
                  <a:ext cx="314380" cy="307777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85" name="Straight Arrow Connector 284"/>
            <p:cNvCxnSpPr/>
            <p:nvPr/>
          </p:nvCxnSpPr>
          <p:spPr>
            <a:xfrm rot="5400000" flipH="1" flipV="1">
              <a:off x="474901" y="710058"/>
              <a:ext cx="29612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6" name="Oval 285"/>
            <p:cNvSpPr/>
            <p:nvPr/>
          </p:nvSpPr>
          <p:spPr>
            <a:xfrm>
              <a:off x="546017" y="787408"/>
              <a:ext cx="153888" cy="153888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9" name="TextBox 288"/>
                <p:cNvSpPr txBox="1"/>
                <p:nvPr/>
              </p:nvSpPr>
              <p:spPr>
                <a:xfrm>
                  <a:off x="263352" y="693272"/>
                  <a:ext cx="32880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89" name="TextBox 28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3352" y="693272"/>
                  <a:ext cx="328808" cy="307777"/>
                </a:xfrm>
                <a:prstGeom prst="rect">
                  <a:avLst/>
                </a:prstGeom>
                <a:blipFill>
                  <a:blip r:embed="rId16"/>
                  <a:stretch>
                    <a:fillRect b="-2000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90" name="Arc 289"/>
            <p:cNvSpPr/>
            <p:nvPr/>
          </p:nvSpPr>
          <p:spPr>
            <a:xfrm flipV="1">
              <a:off x="3186091" y="1281395"/>
              <a:ext cx="468052" cy="468052"/>
            </a:xfrm>
            <a:prstGeom prst="arc">
              <a:avLst>
                <a:gd name="adj1" fmla="val 16200000"/>
                <a:gd name="adj2" fmla="val 5934228"/>
              </a:avLst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1" name="TextBox 290"/>
                <p:cNvSpPr txBox="1"/>
                <p:nvPr/>
              </p:nvSpPr>
              <p:spPr>
                <a:xfrm>
                  <a:off x="3731505" y="1407699"/>
                  <a:ext cx="240259" cy="23243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𝑦𝑡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91" name="TextBox 29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1505" y="1407699"/>
                  <a:ext cx="240259" cy="232436"/>
                </a:xfrm>
                <a:prstGeom prst="rect">
                  <a:avLst/>
                </a:prstGeom>
                <a:blipFill>
                  <a:blip r:embed="rId17"/>
                  <a:stretch>
                    <a:fillRect l="-25000" r="-30000" b="-18421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2" name="TextBox 291"/>
                <p:cNvSpPr txBox="1"/>
                <p:nvPr/>
              </p:nvSpPr>
              <p:spPr>
                <a:xfrm>
                  <a:off x="919822" y="3204553"/>
                  <a:ext cx="201914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92" name="TextBox 29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9822" y="3204553"/>
                  <a:ext cx="201914" cy="215444"/>
                </a:xfrm>
                <a:prstGeom prst="rect">
                  <a:avLst/>
                </a:prstGeom>
                <a:blipFill>
                  <a:blip r:embed="rId18"/>
                  <a:stretch>
                    <a:fillRect l="-21212" b="-8571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93" name="Straight Arrow Connector 292"/>
            <p:cNvCxnSpPr/>
            <p:nvPr/>
          </p:nvCxnSpPr>
          <p:spPr>
            <a:xfrm>
              <a:off x="1173899" y="3213682"/>
              <a:ext cx="0" cy="68947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94" name="Arc 293"/>
            <p:cNvSpPr/>
            <p:nvPr/>
          </p:nvSpPr>
          <p:spPr>
            <a:xfrm flipH="1" flipV="1">
              <a:off x="831546" y="3724273"/>
              <a:ext cx="468052" cy="468052"/>
            </a:xfrm>
            <a:prstGeom prst="arc">
              <a:avLst>
                <a:gd name="adj1" fmla="val 16200000"/>
                <a:gd name="adj2" fmla="val 5934228"/>
              </a:avLst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5" name="TextBox 294"/>
                <p:cNvSpPr txBox="1"/>
                <p:nvPr/>
              </p:nvSpPr>
              <p:spPr>
                <a:xfrm>
                  <a:off x="543514" y="3850577"/>
                  <a:ext cx="240259" cy="23243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95" name="TextBox 29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3514" y="3850577"/>
                  <a:ext cx="240259" cy="232436"/>
                </a:xfrm>
                <a:prstGeom prst="rect">
                  <a:avLst/>
                </a:prstGeom>
                <a:blipFill>
                  <a:blip r:embed="rId19"/>
                  <a:stretch>
                    <a:fillRect l="-22500" r="-12500" b="-18421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6" name="TextBox 295"/>
                <p:cNvSpPr txBox="1"/>
                <p:nvPr/>
              </p:nvSpPr>
              <p:spPr>
                <a:xfrm>
                  <a:off x="343175" y="348680"/>
                  <a:ext cx="32637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96" name="TextBox 29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3175" y="348680"/>
                  <a:ext cx="326371" cy="307777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97" name="Straight Connector 296"/>
            <p:cNvCxnSpPr/>
            <p:nvPr/>
          </p:nvCxnSpPr>
          <p:spPr>
            <a:xfrm>
              <a:off x="3367106" y="3989643"/>
              <a:ext cx="0" cy="1275326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8" name="TextBox 297"/>
                <p:cNvSpPr txBox="1"/>
                <p:nvPr/>
              </p:nvSpPr>
              <p:spPr>
                <a:xfrm>
                  <a:off x="3402569" y="4305581"/>
                  <a:ext cx="275075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𝑥𝑡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98" name="TextBox 29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02569" y="4305581"/>
                  <a:ext cx="275075" cy="215444"/>
                </a:xfrm>
                <a:prstGeom prst="rect">
                  <a:avLst/>
                </a:prstGeom>
                <a:blipFill>
                  <a:blip r:embed="rId8"/>
                  <a:stretch>
                    <a:fillRect l="-15556" r="-2222" b="-11111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99" name="Rectangle 298"/>
            <p:cNvSpPr/>
            <p:nvPr/>
          </p:nvSpPr>
          <p:spPr>
            <a:xfrm>
              <a:off x="2595893" y="3801698"/>
              <a:ext cx="304800" cy="76200"/>
            </a:xfrm>
            <a:prstGeom prst="rect">
              <a:avLst/>
            </a:prstGeom>
            <a:pattFill prst="wdDnDiag">
              <a:fgClr>
                <a:schemeClr val="tx1"/>
              </a:fgClr>
              <a:bgClr>
                <a:schemeClr val="bg1"/>
              </a:bgClr>
            </a:patt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0" name="Rectangle 299"/>
            <p:cNvSpPr/>
            <p:nvPr/>
          </p:nvSpPr>
          <p:spPr>
            <a:xfrm flipV="1">
              <a:off x="2595893" y="4106920"/>
              <a:ext cx="304800" cy="76200"/>
            </a:xfrm>
            <a:prstGeom prst="rect">
              <a:avLst/>
            </a:prstGeom>
            <a:pattFill prst="wdDnDiag">
              <a:fgClr>
                <a:schemeClr val="tx1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1" name="Straight Connector 300"/>
            <p:cNvCxnSpPr/>
            <p:nvPr/>
          </p:nvCxnSpPr>
          <p:spPr>
            <a:xfrm flipH="1">
              <a:off x="2595893" y="3863702"/>
              <a:ext cx="3048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2" name="Straight Connector 301"/>
            <p:cNvCxnSpPr/>
            <p:nvPr/>
          </p:nvCxnSpPr>
          <p:spPr>
            <a:xfrm flipH="1">
              <a:off x="2595893" y="4106920"/>
              <a:ext cx="3048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3" name="Straight Arrow Connector 302"/>
            <p:cNvCxnSpPr/>
            <p:nvPr/>
          </p:nvCxnSpPr>
          <p:spPr>
            <a:xfrm>
              <a:off x="2742317" y="3440166"/>
              <a:ext cx="0" cy="477606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4" name="TextBox 303"/>
                <p:cNvSpPr txBox="1"/>
                <p:nvPr/>
              </p:nvSpPr>
              <p:spPr>
                <a:xfrm>
                  <a:off x="2319110" y="3195643"/>
                  <a:ext cx="771109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oMath>
                    </m:oMathPara>
                  </a14:m>
                  <a:endParaRPr lang="en-US" sz="14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304" name="TextBox 30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19110" y="3195643"/>
                  <a:ext cx="771109" cy="215444"/>
                </a:xfrm>
                <a:prstGeom prst="rect">
                  <a:avLst/>
                </a:prstGeom>
                <a:blipFill>
                  <a:blip r:embed="rId9"/>
                  <a:stretch>
                    <a:fillRect l="-3937" b="-8333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5" name="TextBox 304"/>
                <p:cNvSpPr txBox="1"/>
                <p:nvPr/>
              </p:nvSpPr>
              <p:spPr>
                <a:xfrm>
                  <a:off x="2539651" y="3875985"/>
                  <a:ext cx="136704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305" name="TextBox 30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39651" y="3875985"/>
                  <a:ext cx="136704" cy="215444"/>
                </a:xfrm>
                <a:prstGeom prst="rect">
                  <a:avLst/>
                </a:prstGeom>
                <a:blipFill>
                  <a:blip r:embed="rId10"/>
                  <a:stretch>
                    <a:fillRect l="-18182" r="-9091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06" name="Oval 305"/>
            <p:cNvSpPr/>
            <p:nvPr/>
          </p:nvSpPr>
          <p:spPr>
            <a:xfrm>
              <a:off x="2706968" y="3945607"/>
              <a:ext cx="76200" cy="762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7" name="Straight Arrow Connector 306"/>
            <p:cNvCxnSpPr/>
            <p:nvPr/>
          </p:nvCxnSpPr>
          <p:spPr>
            <a:xfrm flipV="1">
              <a:off x="3200794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Straight Arrow Connector 307"/>
            <p:cNvCxnSpPr/>
            <p:nvPr/>
          </p:nvCxnSpPr>
          <p:spPr>
            <a:xfrm flipV="1">
              <a:off x="3092186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Arrow Connector 308"/>
            <p:cNvCxnSpPr/>
            <p:nvPr/>
          </p:nvCxnSpPr>
          <p:spPr>
            <a:xfrm flipV="1">
              <a:off x="2983578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Straight Arrow Connector 309"/>
            <p:cNvCxnSpPr/>
            <p:nvPr/>
          </p:nvCxnSpPr>
          <p:spPr>
            <a:xfrm flipV="1">
              <a:off x="2874970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Straight Arrow Connector 310"/>
            <p:cNvCxnSpPr/>
            <p:nvPr/>
          </p:nvCxnSpPr>
          <p:spPr>
            <a:xfrm flipV="1">
              <a:off x="2766362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Straight Arrow Connector 311"/>
            <p:cNvCxnSpPr/>
            <p:nvPr/>
          </p:nvCxnSpPr>
          <p:spPr>
            <a:xfrm flipV="1">
              <a:off x="2657754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Arrow Connector 312"/>
            <p:cNvCxnSpPr/>
            <p:nvPr/>
          </p:nvCxnSpPr>
          <p:spPr>
            <a:xfrm flipV="1">
              <a:off x="2549146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Straight Arrow Connector 313"/>
            <p:cNvCxnSpPr/>
            <p:nvPr/>
          </p:nvCxnSpPr>
          <p:spPr>
            <a:xfrm flipV="1">
              <a:off x="2440538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Straight Arrow Connector 314"/>
            <p:cNvCxnSpPr/>
            <p:nvPr/>
          </p:nvCxnSpPr>
          <p:spPr>
            <a:xfrm flipV="1">
              <a:off x="2331930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Straight Arrow Connector 315"/>
            <p:cNvCxnSpPr/>
            <p:nvPr/>
          </p:nvCxnSpPr>
          <p:spPr>
            <a:xfrm flipV="1">
              <a:off x="2223322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Straight Arrow Connector 316"/>
            <p:cNvCxnSpPr/>
            <p:nvPr/>
          </p:nvCxnSpPr>
          <p:spPr>
            <a:xfrm flipV="1">
              <a:off x="2114714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Arrow Connector 317"/>
            <p:cNvCxnSpPr/>
            <p:nvPr/>
          </p:nvCxnSpPr>
          <p:spPr>
            <a:xfrm flipV="1">
              <a:off x="2006106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Arrow Connector 318"/>
            <p:cNvCxnSpPr/>
            <p:nvPr/>
          </p:nvCxnSpPr>
          <p:spPr>
            <a:xfrm flipV="1">
              <a:off x="1897498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Arrow Connector 319"/>
            <p:cNvCxnSpPr/>
            <p:nvPr/>
          </p:nvCxnSpPr>
          <p:spPr>
            <a:xfrm flipV="1">
              <a:off x="1788890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Straight Arrow Connector 320"/>
            <p:cNvCxnSpPr/>
            <p:nvPr/>
          </p:nvCxnSpPr>
          <p:spPr>
            <a:xfrm flipV="1">
              <a:off x="1680282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Arrow Connector 321"/>
            <p:cNvCxnSpPr/>
            <p:nvPr/>
          </p:nvCxnSpPr>
          <p:spPr>
            <a:xfrm flipV="1">
              <a:off x="1571674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Arrow Connector 322"/>
            <p:cNvCxnSpPr/>
            <p:nvPr/>
          </p:nvCxnSpPr>
          <p:spPr>
            <a:xfrm flipV="1">
              <a:off x="1463066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Arrow Connector 323"/>
            <p:cNvCxnSpPr/>
            <p:nvPr/>
          </p:nvCxnSpPr>
          <p:spPr>
            <a:xfrm flipV="1">
              <a:off x="1354458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Straight Arrow Connector 324"/>
            <p:cNvCxnSpPr/>
            <p:nvPr/>
          </p:nvCxnSpPr>
          <p:spPr>
            <a:xfrm flipV="1">
              <a:off x="1245850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Arrow Connector 325"/>
            <p:cNvCxnSpPr/>
            <p:nvPr/>
          </p:nvCxnSpPr>
          <p:spPr>
            <a:xfrm flipV="1">
              <a:off x="3367106" y="4061788"/>
              <a:ext cx="0" cy="68947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7" name="Straight Arrow Connector 326"/>
            <p:cNvCxnSpPr/>
            <p:nvPr/>
          </p:nvCxnSpPr>
          <p:spPr>
            <a:xfrm flipH="1">
              <a:off x="1245850" y="4428866"/>
              <a:ext cx="2063548" cy="0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8" name="TextBox 327"/>
                <p:cNvSpPr txBox="1"/>
                <p:nvPr/>
              </p:nvSpPr>
              <p:spPr>
                <a:xfrm>
                  <a:off x="1278954" y="3875985"/>
                  <a:ext cx="164660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328" name="TextBox 32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78954" y="3875985"/>
                  <a:ext cx="164660" cy="215444"/>
                </a:xfrm>
                <a:prstGeom prst="rect">
                  <a:avLst/>
                </a:prstGeom>
                <a:blipFill>
                  <a:blip r:embed="rId11"/>
                  <a:stretch>
                    <a:fillRect l="-22222" r="-18519" b="-5714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9" name="TextBox 328"/>
                <p:cNvSpPr txBox="1"/>
                <p:nvPr/>
              </p:nvSpPr>
              <p:spPr>
                <a:xfrm>
                  <a:off x="2822698" y="4383459"/>
                  <a:ext cx="37266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329" name="TextBox 32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22698" y="4383459"/>
                  <a:ext cx="372666" cy="307777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30" name="Straight Connector 329"/>
            <p:cNvCxnSpPr/>
            <p:nvPr/>
          </p:nvCxnSpPr>
          <p:spPr>
            <a:xfrm>
              <a:off x="2742316" y="3989643"/>
              <a:ext cx="0" cy="811970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1" name="TextBox 330"/>
                <p:cNvSpPr txBox="1"/>
                <p:nvPr/>
              </p:nvSpPr>
              <p:spPr>
                <a:xfrm>
                  <a:off x="3731505" y="3875985"/>
                  <a:ext cx="240259" cy="23243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𝑦𝑡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331" name="TextBox 33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1505" y="3875985"/>
                  <a:ext cx="240259" cy="232436"/>
                </a:xfrm>
                <a:prstGeom prst="rect">
                  <a:avLst/>
                </a:prstGeom>
                <a:blipFill>
                  <a:blip r:embed="rId17"/>
                  <a:stretch>
                    <a:fillRect l="-25000" r="-30000" b="-18421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32" name="Arc 331"/>
            <p:cNvSpPr/>
            <p:nvPr/>
          </p:nvSpPr>
          <p:spPr>
            <a:xfrm flipV="1">
              <a:off x="3186091" y="3750481"/>
              <a:ext cx="468052" cy="468052"/>
            </a:xfrm>
            <a:prstGeom prst="arc">
              <a:avLst>
                <a:gd name="adj1" fmla="val 16200000"/>
                <a:gd name="adj2" fmla="val 5934228"/>
              </a:avLst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3" name="Straight Arrow Connector 332"/>
            <p:cNvCxnSpPr/>
            <p:nvPr/>
          </p:nvCxnSpPr>
          <p:spPr>
            <a:xfrm flipV="1">
              <a:off x="3309398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Oval 2"/>
            <p:cNvSpPr/>
            <p:nvPr/>
          </p:nvSpPr>
          <p:spPr>
            <a:xfrm>
              <a:off x="602128" y="84114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</p:spTree>
    <p:extLst>
      <p:ext uri="{BB962C8B-B14F-4D97-AF65-F5344CB8AC3E}">
        <p14:creationId xmlns:p14="http://schemas.microsoft.com/office/powerpoint/2010/main" val="36788269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31" name="TextBox 230"/>
              <p:cNvSpPr txBox="1"/>
              <p:nvPr/>
            </p:nvSpPr>
            <p:spPr>
              <a:xfrm>
                <a:off x="4170017" y="3515085"/>
                <a:ext cx="5274355" cy="520424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−3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𝑦𝑦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+2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</m:den>
                      </m:f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𝑦𝑡</m:t>
                          </m:r>
                        </m:sub>
                      </m:sSub>
                    </m:oMath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</m:e>
                              </m:d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𝑦𝑦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bSup>
                            </m:den>
                          </m:f>
                        </m:e>
                      </m:d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𝑥𝑡</m:t>
                          </m:r>
                        </m:sub>
                      </m:sSub>
                    </m:oMath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−4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d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𝑦𝑦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+2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p>
                                  </m:sSubSup>
                                </m:e>
                              </m:d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en-US" b="0" dirty="0" smtClean="0"/>
              </a:p>
              <a:p>
                <a:endParaRPr lang="en-US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</m:oMath>
                    <m:oMath xmlns:m="http://schemas.openxmlformats.org/officeDocument/2006/math"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𝑦𝑦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bSup>
                            </m:den>
                          </m:f>
                        </m:e>
                      </m:d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𝑦𝑡</m:t>
                          </m:r>
                        </m:sub>
                      </m:sSub>
                    </m:oMath>
                    <m:oMath xmlns:m="http://schemas.openxmlformats.org/officeDocument/2006/math"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</m:e>
                              </m:d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𝑦𝑦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bSup>
                            </m:den>
                          </m:f>
                        </m:e>
                      </m:d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𝑥𝑡</m:t>
                          </m:r>
                        </m:sub>
                      </m:sSub>
                    </m:oMath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𝑃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−4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𝑦𝑦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+2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p>
                                  </m:sSubSup>
                                </m:e>
                              </m:d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231" name="TextBox 2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0017" y="3515085"/>
                <a:ext cx="5274355" cy="5204245"/>
              </a:xfrm>
              <a:prstGeom prst="rect">
                <a:avLst/>
              </a:prstGeom>
              <a:blipFill>
                <a:blip r:embed="rId2"/>
                <a:stretch>
                  <a:fillRect l="-150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5" name="Rectangle 114"/>
          <p:cNvSpPr/>
          <p:nvPr/>
        </p:nvSpPr>
        <p:spPr>
          <a:xfrm>
            <a:off x="263352" y="348680"/>
            <a:ext cx="11701300" cy="94690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443" name="Group 442"/>
          <p:cNvGrpSpPr/>
          <p:nvPr/>
        </p:nvGrpSpPr>
        <p:grpSpPr>
          <a:xfrm>
            <a:off x="263352" y="348680"/>
            <a:ext cx="3708412" cy="4916289"/>
            <a:chOff x="263352" y="348680"/>
            <a:chExt cx="3708412" cy="4916289"/>
          </a:xfrm>
        </p:grpSpPr>
        <p:cxnSp>
          <p:nvCxnSpPr>
            <p:cNvPr id="444" name="Straight Connector 443"/>
            <p:cNvCxnSpPr/>
            <p:nvPr/>
          </p:nvCxnSpPr>
          <p:spPr>
            <a:xfrm>
              <a:off x="1173899" y="1176772"/>
              <a:ext cx="0" cy="4088197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45" name="Rectangle 444"/>
            <p:cNvSpPr/>
            <p:nvPr/>
          </p:nvSpPr>
          <p:spPr>
            <a:xfrm>
              <a:off x="1176778" y="3901206"/>
              <a:ext cx="2190328" cy="152400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6" name="Straight Arrow Connector 445"/>
            <p:cNvCxnSpPr/>
            <p:nvPr/>
          </p:nvCxnSpPr>
          <p:spPr>
            <a:xfrm flipH="1">
              <a:off x="1176778" y="5012941"/>
              <a:ext cx="2190328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7" name="TextBox 446"/>
                <p:cNvSpPr txBox="1"/>
                <p:nvPr/>
              </p:nvSpPr>
              <p:spPr>
                <a:xfrm>
                  <a:off x="1890636" y="4957192"/>
                  <a:ext cx="749885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447" name="TextBox 44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90636" y="4957192"/>
                  <a:ext cx="749885" cy="307777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48" name="Straight Arrow Connector 447"/>
            <p:cNvCxnSpPr/>
            <p:nvPr/>
          </p:nvCxnSpPr>
          <p:spPr>
            <a:xfrm flipH="1">
              <a:off x="1176778" y="4633156"/>
              <a:ext cx="1565539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9" name="TextBox 448"/>
                <p:cNvSpPr txBox="1"/>
                <p:nvPr/>
              </p:nvSpPr>
              <p:spPr>
                <a:xfrm>
                  <a:off x="1516014" y="4577407"/>
                  <a:ext cx="806183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sz="1400" b="0" i="0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sub>
                        </m:sSub>
                      </m:oMath>
                    </m:oMathPara>
                  </a14:m>
                  <a:endParaRPr lang="en-US" sz="1400" i="1" dirty="0"/>
                </a:p>
              </p:txBody>
            </p:sp>
          </mc:Choice>
          <mc:Fallback xmlns="">
            <p:sp>
              <p:nvSpPr>
                <p:cNvPr id="449" name="TextBox 44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16014" y="4577407"/>
                  <a:ext cx="806183" cy="30777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50" name="Rectangle 449"/>
            <p:cNvSpPr/>
            <p:nvPr/>
          </p:nvSpPr>
          <p:spPr>
            <a:xfrm>
              <a:off x="623906" y="1439221"/>
              <a:ext cx="2743200" cy="152400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1" name="Rectangle 450"/>
            <p:cNvSpPr/>
            <p:nvPr/>
          </p:nvSpPr>
          <p:spPr>
            <a:xfrm>
              <a:off x="471506" y="1216556"/>
              <a:ext cx="152400" cy="808993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52" name="Straight Arrow Connector 451"/>
            <p:cNvCxnSpPr/>
            <p:nvPr/>
          </p:nvCxnSpPr>
          <p:spPr>
            <a:xfrm flipV="1">
              <a:off x="3309398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3" name="Straight Connector 452"/>
            <p:cNvCxnSpPr/>
            <p:nvPr/>
          </p:nvCxnSpPr>
          <p:spPr>
            <a:xfrm>
              <a:off x="623906" y="1216557"/>
              <a:ext cx="0" cy="80899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54" name="Straight Arrow Connector 453"/>
            <p:cNvCxnSpPr/>
            <p:nvPr/>
          </p:nvCxnSpPr>
          <p:spPr>
            <a:xfrm flipH="1">
              <a:off x="623906" y="2441339"/>
              <a:ext cx="2743200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5" name="Straight Connector 454"/>
            <p:cNvCxnSpPr/>
            <p:nvPr/>
          </p:nvCxnSpPr>
          <p:spPr>
            <a:xfrm>
              <a:off x="3367106" y="1521357"/>
              <a:ext cx="0" cy="1080257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6" name="TextBox 455"/>
                <p:cNvSpPr txBox="1"/>
                <p:nvPr/>
              </p:nvSpPr>
              <p:spPr>
                <a:xfrm>
                  <a:off x="1890636" y="2385590"/>
                  <a:ext cx="334194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456" name="TextBox 45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90636" y="2385590"/>
                  <a:ext cx="334194" cy="30777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7" name="TextBox 456"/>
                <p:cNvSpPr txBox="1"/>
                <p:nvPr/>
              </p:nvSpPr>
              <p:spPr>
                <a:xfrm>
                  <a:off x="3402569" y="1837295"/>
                  <a:ext cx="275075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𝑥𝑡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457" name="TextBox 45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02569" y="1837295"/>
                  <a:ext cx="275075" cy="215444"/>
                </a:xfrm>
                <a:prstGeom prst="rect">
                  <a:avLst/>
                </a:prstGeom>
                <a:blipFill>
                  <a:blip r:embed="rId6"/>
                  <a:stretch>
                    <a:fillRect l="-15556" r="-2222" b="-11111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58" name="Rectangle 457"/>
            <p:cNvSpPr/>
            <p:nvPr/>
          </p:nvSpPr>
          <p:spPr>
            <a:xfrm>
              <a:off x="2595893" y="1333412"/>
              <a:ext cx="304800" cy="76200"/>
            </a:xfrm>
            <a:prstGeom prst="rect">
              <a:avLst/>
            </a:prstGeom>
            <a:pattFill prst="wdDnDiag">
              <a:fgClr>
                <a:schemeClr val="tx1"/>
              </a:fgClr>
              <a:bgClr>
                <a:schemeClr val="bg1"/>
              </a:bgClr>
            </a:patt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9" name="Rectangle 458"/>
            <p:cNvSpPr/>
            <p:nvPr/>
          </p:nvSpPr>
          <p:spPr>
            <a:xfrm flipV="1">
              <a:off x="2595893" y="1638634"/>
              <a:ext cx="304800" cy="76200"/>
            </a:xfrm>
            <a:prstGeom prst="rect">
              <a:avLst/>
            </a:prstGeom>
            <a:pattFill prst="wdDnDiag">
              <a:fgClr>
                <a:schemeClr val="tx1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60" name="Straight Connector 459"/>
            <p:cNvCxnSpPr/>
            <p:nvPr/>
          </p:nvCxnSpPr>
          <p:spPr>
            <a:xfrm flipH="1">
              <a:off x="2595893" y="1395416"/>
              <a:ext cx="3048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1" name="Straight Connector 460"/>
            <p:cNvCxnSpPr/>
            <p:nvPr/>
          </p:nvCxnSpPr>
          <p:spPr>
            <a:xfrm flipH="1">
              <a:off x="2595893" y="1638634"/>
              <a:ext cx="3048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2" name="Straight Arrow Connector 461"/>
            <p:cNvCxnSpPr/>
            <p:nvPr/>
          </p:nvCxnSpPr>
          <p:spPr>
            <a:xfrm>
              <a:off x="2742317" y="971880"/>
              <a:ext cx="0" cy="477606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3" name="TextBox 462"/>
                <p:cNvSpPr txBox="1"/>
                <p:nvPr/>
              </p:nvSpPr>
              <p:spPr>
                <a:xfrm>
                  <a:off x="2319110" y="727357"/>
                  <a:ext cx="771109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oMath>
                    </m:oMathPara>
                  </a14:m>
                  <a:endParaRPr lang="en-US" sz="14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463" name="TextBox 46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19110" y="727357"/>
                  <a:ext cx="771109" cy="215444"/>
                </a:xfrm>
                <a:prstGeom prst="rect">
                  <a:avLst/>
                </a:prstGeom>
                <a:blipFill>
                  <a:blip r:embed="rId7"/>
                  <a:stretch>
                    <a:fillRect l="-3937" b="-8333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64" name="Straight Arrow Connector 463"/>
            <p:cNvCxnSpPr/>
            <p:nvPr/>
          </p:nvCxnSpPr>
          <p:spPr>
            <a:xfrm flipH="1">
              <a:off x="623907" y="2148880"/>
              <a:ext cx="2118409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5" name="TextBox 464"/>
                <p:cNvSpPr txBox="1"/>
                <p:nvPr/>
              </p:nvSpPr>
              <p:spPr>
                <a:xfrm>
                  <a:off x="2539651" y="1407699"/>
                  <a:ext cx="136704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465" name="TextBox 46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39651" y="1407699"/>
                  <a:ext cx="136704" cy="215444"/>
                </a:xfrm>
                <a:prstGeom prst="rect">
                  <a:avLst/>
                </a:prstGeom>
                <a:blipFill>
                  <a:blip r:embed="rId8"/>
                  <a:stretch>
                    <a:fillRect l="-18182" r="-9091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66" name="Oval 465"/>
            <p:cNvSpPr/>
            <p:nvPr/>
          </p:nvSpPr>
          <p:spPr>
            <a:xfrm>
              <a:off x="2706968" y="1477321"/>
              <a:ext cx="76200" cy="762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7" name="Oval 466"/>
            <p:cNvSpPr/>
            <p:nvPr/>
          </p:nvSpPr>
          <p:spPr>
            <a:xfrm>
              <a:off x="1138678" y="1477321"/>
              <a:ext cx="76200" cy="762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68" name="Straight Arrow Connector 467"/>
            <p:cNvCxnSpPr/>
            <p:nvPr/>
          </p:nvCxnSpPr>
          <p:spPr>
            <a:xfrm flipV="1">
              <a:off x="3200794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9" name="Straight Arrow Connector 468"/>
            <p:cNvCxnSpPr/>
            <p:nvPr/>
          </p:nvCxnSpPr>
          <p:spPr>
            <a:xfrm flipV="1">
              <a:off x="3092186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0" name="Straight Arrow Connector 469"/>
            <p:cNvCxnSpPr/>
            <p:nvPr/>
          </p:nvCxnSpPr>
          <p:spPr>
            <a:xfrm flipV="1">
              <a:off x="2983578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1" name="Straight Arrow Connector 470"/>
            <p:cNvCxnSpPr/>
            <p:nvPr/>
          </p:nvCxnSpPr>
          <p:spPr>
            <a:xfrm flipV="1">
              <a:off x="2874970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2" name="Straight Arrow Connector 471"/>
            <p:cNvCxnSpPr/>
            <p:nvPr/>
          </p:nvCxnSpPr>
          <p:spPr>
            <a:xfrm flipV="1">
              <a:off x="2766362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3" name="Straight Arrow Connector 472"/>
            <p:cNvCxnSpPr/>
            <p:nvPr/>
          </p:nvCxnSpPr>
          <p:spPr>
            <a:xfrm flipV="1">
              <a:off x="2657754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4" name="Straight Arrow Connector 473"/>
            <p:cNvCxnSpPr/>
            <p:nvPr/>
          </p:nvCxnSpPr>
          <p:spPr>
            <a:xfrm flipV="1">
              <a:off x="2549146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5" name="Straight Arrow Connector 474"/>
            <p:cNvCxnSpPr/>
            <p:nvPr/>
          </p:nvCxnSpPr>
          <p:spPr>
            <a:xfrm flipV="1">
              <a:off x="2440538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6" name="Straight Arrow Connector 475"/>
            <p:cNvCxnSpPr/>
            <p:nvPr/>
          </p:nvCxnSpPr>
          <p:spPr>
            <a:xfrm flipV="1">
              <a:off x="2331930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7" name="Straight Arrow Connector 476"/>
            <p:cNvCxnSpPr/>
            <p:nvPr/>
          </p:nvCxnSpPr>
          <p:spPr>
            <a:xfrm flipV="1">
              <a:off x="2223322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8" name="Straight Arrow Connector 477"/>
            <p:cNvCxnSpPr/>
            <p:nvPr/>
          </p:nvCxnSpPr>
          <p:spPr>
            <a:xfrm flipV="1">
              <a:off x="2114714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9" name="Straight Arrow Connector 478"/>
            <p:cNvCxnSpPr/>
            <p:nvPr/>
          </p:nvCxnSpPr>
          <p:spPr>
            <a:xfrm flipV="1">
              <a:off x="2006106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0" name="Straight Arrow Connector 479"/>
            <p:cNvCxnSpPr/>
            <p:nvPr/>
          </p:nvCxnSpPr>
          <p:spPr>
            <a:xfrm flipV="1">
              <a:off x="1897498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1" name="Straight Arrow Connector 480"/>
            <p:cNvCxnSpPr/>
            <p:nvPr/>
          </p:nvCxnSpPr>
          <p:spPr>
            <a:xfrm flipV="1">
              <a:off x="1788890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2" name="Straight Arrow Connector 481"/>
            <p:cNvCxnSpPr/>
            <p:nvPr/>
          </p:nvCxnSpPr>
          <p:spPr>
            <a:xfrm flipV="1">
              <a:off x="1680282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3" name="Straight Arrow Connector 482"/>
            <p:cNvCxnSpPr/>
            <p:nvPr/>
          </p:nvCxnSpPr>
          <p:spPr>
            <a:xfrm flipV="1">
              <a:off x="1571674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4" name="Straight Arrow Connector 483"/>
            <p:cNvCxnSpPr/>
            <p:nvPr/>
          </p:nvCxnSpPr>
          <p:spPr>
            <a:xfrm flipV="1">
              <a:off x="1463066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5" name="Straight Arrow Connector 484"/>
            <p:cNvCxnSpPr/>
            <p:nvPr/>
          </p:nvCxnSpPr>
          <p:spPr>
            <a:xfrm flipV="1">
              <a:off x="1354458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6" name="Straight Arrow Connector 485"/>
            <p:cNvCxnSpPr/>
            <p:nvPr/>
          </p:nvCxnSpPr>
          <p:spPr>
            <a:xfrm flipV="1">
              <a:off x="1245850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7" name="Straight Arrow Connector 486"/>
            <p:cNvCxnSpPr/>
            <p:nvPr/>
          </p:nvCxnSpPr>
          <p:spPr>
            <a:xfrm flipV="1">
              <a:off x="1137242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8" name="Straight Arrow Connector 487"/>
            <p:cNvCxnSpPr/>
            <p:nvPr/>
          </p:nvCxnSpPr>
          <p:spPr>
            <a:xfrm flipV="1">
              <a:off x="1028634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9" name="Straight Arrow Connector 488"/>
            <p:cNvCxnSpPr/>
            <p:nvPr/>
          </p:nvCxnSpPr>
          <p:spPr>
            <a:xfrm flipV="1">
              <a:off x="920026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0" name="Straight Arrow Connector 489"/>
            <p:cNvCxnSpPr/>
            <p:nvPr/>
          </p:nvCxnSpPr>
          <p:spPr>
            <a:xfrm flipV="1">
              <a:off x="811418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1" name="Straight Arrow Connector 490"/>
            <p:cNvCxnSpPr/>
            <p:nvPr/>
          </p:nvCxnSpPr>
          <p:spPr>
            <a:xfrm flipV="1">
              <a:off x="702810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2" name="Straight Arrow Connector 491"/>
            <p:cNvCxnSpPr/>
            <p:nvPr/>
          </p:nvCxnSpPr>
          <p:spPr>
            <a:xfrm flipV="1">
              <a:off x="3367106" y="1593502"/>
              <a:ext cx="0" cy="68947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93" name="Straight Arrow Connector 492"/>
            <p:cNvCxnSpPr/>
            <p:nvPr/>
          </p:nvCxnSpPr>
          <p:spPr>
            <a:xfrm flipH="1">
              <a:off x="702810" y="1960580"/>
              <a:ext cx="2606588" cy="0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4" name="TextBox 493"/>
                <p:cNvSpPr txBox="1"/>
                <p:nvPr/>
              </p:nvSpPr>
              <p:spPr>
                <a:xfrm>
                  <a:off x="1278954" y="1407699"/>
                  <a:ext cx="164660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494" name="TextBox 49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78954" y="1407699"/>
                  <a:ext cx="164660" cy="215444"/>
                </a:xfrm>
                <a:prstGeom prst="rect">
                  <a:avLst/>
                </a:prstGeom>
                <a:blipFill>
                  <a:blip r:embed="rId9"/>
                  <a:stretch>
                    <a:fillRect l="-22222" r="-18519" b="-5714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5" name="TextBox 494"/>
                <p:cNvSpPr txBox="1"/>
                <p:nvPr/>
              </p:nvSpPr>
              <p:spPr>
                <a:xfrm>
                  <a:off x="2827942" y="1906902"/>
                  <a:ext cx="37266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495" name="TextBox 49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27942" y="1906902"/>
                  <a:ext cx="372666" cy="307777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96" name="Straight Connector 495"/>
            <p:cNvCxnSpPr/>
            <p:nvPr/>
          </p:nvCxnSpPr>
          <p:spPr>
            <a:xfrm>
              <a:off x="623906" y="675082"/>
              <a:ext cx="0" cy="1926532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7" name="TextBox 496"/>
                <p:cNvSpPr txBox="1"/>
                <p:nvPr/>
              </p:nvSpPr>
              <p:spPr>
                <a:xfrm>
                  <a:off x="1516014" y="2112876"/>
                  <a:ext cx="40479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497" name="TextBox 49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16014" y="2112876"/>
                  <a:ext cx="404790" cy="307777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98" name="Straight Connector 497"/>
            <p:cNvCxnSpPr/>
            <p:nvPr/>
          </p:nvCxnSpPr>
          <p:spPr>
            <a:xfrm>
              <a:off x="2742316" y="1521357"/>
              <a:ext cx="0" cy="811970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99" name="Straight Arrow Connector 498"/>
            <p:cNvCxnSpPr/>
            <p:nvPr/>
          </p:nvCxnSpPr>
          <p:spPr>
            <a:xfrm flipH="1">
              <a:off x="623908" y="1320788"/>
              <a:ext cx="552870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0" name="TextBox 499"/>
                <p:cNvSpPr txBox="1"/>
                <p:nvPr/>
              </p:nvSpPr>
              <p:spPr>
                <a:xfrm>
                  <a:off x="693992" y="924744"/>
                  <a:ext cx="426014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500" name="TextBox 49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3992" y="924744"/>
                  <a:ext cx="426014" cy="307777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01" name="Straight Arrow Connector 500"/>
            <p:cNvCxnSpPr/>
            <p:nvPr/>
          </p:nvCxnSpPr>
          <p:spPr>
            <a:xfrm>
              <a:off x="620388" y="864352"/>
              <a:ext cx="29612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2" name="TextBox 501"/>
                <p:cNvSpPr txBox="1"/>
                <p:nvPr/>
              </p:nvSpPr>
              <p:spPr>
                <a:xfrm>
                  <a:off x="846726" y="690971"/>
                  <a:ext cx="31438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502" name="TextBox 50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6726" y="690971"/>
                  <a:ext cx="314380" cy="307777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03" name="Straight Arrow Connector 502"/>
            <p:cNvCxnSpPr/>
            <p:nvPr/>
          </p:nvCxnSpPr>
          <p:spPr>
            <a:xfrm rot="5400000" flipH="1" flipV="1">
              <a:off x="474901" y="710058"/>
              <a:ext cx="29612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4" name="Oval 503"/>
            <p:cNvSpPr/>
            <p:nvPr/>
          </p:nvSpPr>
          <p:spPr>
            <a:xfrm>
              <a:off x="546017" y="787408"/>
              <a:ext cx="153888" cy="153888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5" name="TextBox 504"/>
                <p:cNvSpPr txBox="1"/>
                <p:nvPr/>
              </p:nvSpPr>
              <p:spPr>
                <a:xfrm>
                  <a:off x="263352" y="693272"/>
                  <a:ext cx="32880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505" name="TextBox 50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3352" y="693272"/>
                  <a:ext cx="328808" cy="307777"/>
                </a:xfrm>
                <a:prstGeom prst="rect">
                  <a:avLst/>
                </a:prstGeom>
                <a:blipFill>
                  <a:blip r:embed="rId14"/>
                  <a:stretch>
                    <a:fillRect b="-2000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06" name="Arc 505"/>
            <p:cNvSpPr/>
            <p:nvPr/>
          </p:nvSpPr>
          <p:spPr>
            <a:xfrm flipV="1">
              <a:off x="3186091" y="1281395"/>
              <a:ext cx="468052" cy="468052"/>
            </a:xfrm>
            <a:prstGeom prst="arc">
              <a:avLst>
                <a:gd name="adj1" fmla="val 16200000"/>
                <a:gd name="adj2" fmla="val 5934228"/>
              </a:avLst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7" name="TextBox 506"/>
                <p:cNvSpPr txBox="1"/>
                <p:nvPr/>
              </p:nvSpPr>
              <p:spPr>
                <a:xfrm>
                  <a:off x="3731505" y="1407699"/>
                  <a:ext cx="240259" cy="23243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𝑦𝑡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507" name="TextBox 50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1505" y="1407699"/>
                  <a:ext cx="240259" cy="232436"/>
                </a:xfrm>
                <a:prstGeom prst="rect">
                  <a:avLst/>
                </a:prstGeom>
                <a:blipFill>
                  <a:blip r:embed="rId15"/>
                  <a:stretch>
                    <a:fillRect l="-25000" r="-30000" b="-18421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8" name="TextBox 507"/>
                <p:cNvSpPr txBox="1"/>
                <p:nvPr/>
              </p:nvSpPr>
              <p:spPr>
                <a:xfrm>
                  <a:off x="919822" y="3204553"/>
                  <a:ext cx="201914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508" name="TextBox 50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9822" y="3204553"/>
                  <a:ext cx="201914" cy="215444"/>
                </a:xfrm>
                <a:prstGeom prst="rect">
                  <a:avLst/>
                </a:prstGeom>
                <a:blipFill>
                  <a:blip r:embed="rId16"/>
                  <a:stretch>
                    <a:fillRect l="-21212" b="-8571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09" name="Straight Arrow Connector 508"/>
            <p:cNvCxnSpPr/>
            <p:nvPr/>
          </p:nvCxnSpPr>
          <p:spPr>
            <a:xfrm>
              <a:off x="1173899" y="3213682"/>
              <a:ext cx="0" cy="68947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10" name="Arc 509"/>
            <p:cNvSpPr/>
            <p:nvPr/>
          </p:nvSpPr>
          <p:spPr>
            <a:xfrm flipH="1" flipV="1">
              <a:off x="831546" y="3724273"/>
              <a:ext cx="468052" cy="468052"/>
            </a:xfrm>
            <a:prstGeom prst="arc">
              <a:avLst>
                <a:gd name="adj1" fmla="val 16200000"/>
                <a:gd name="adj2" fmla="val 5934228"/>
              </a:avLst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1" name="TextBox 510"/>
                <p:cNvSpPr txBox="1"/>
                <p:nvPr/>
              </p:nvSpPr>
              <p:spPr>
                <a:xfrm>
                  <a:off x="543514" y="3850577"/>
                  <a:ext cx="240259" cy="23243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511" name="TextBox 5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3514" y="3850577"/>
                  <a:ext cx="240259" cy="232436"/>
                </a:xfrm>
                <a:prstGeom prst="rect">
                  <a:avLst/>
                </a:prstGeom>
                <a:blipFill>
                  <a:blip r:embed="rId17"/>
                  <a:stretch>
                    <a:fillRect l="-22500" r="-12500" b="-18421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2" name="TextBox 511"/>
                <p:cNvSpPr txBox="1"/>
                <p:nvPr/>
              </p:nvSpPr>
              <p:spPr>
                <a:xfrm>
                  <a:off x="343175" y="348680"/>
                  <a:ext cx="32637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512" name="TextBox 5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3175" y="348680"/>
                  <a:ext cx="326371" cy="307777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13" name="Straight Connector 512"/>
            <p:cNvCxnSpPr/>
            <p:nvPr/>
          </p:nvCxnSpPr>
          <p:spPr>
            <a:xfrm>
              <a:off x="3367106" y="3989643"/>
              <a:ext cx="0" cy="1275326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4" name="TextBox 513"/>
                <p:cNvSpPr txBox="1"/>
                <p:nvPr/>
              </p:nvSpPr>
              <p:spPr>
                <a:xfrm>
                  <a:off x="3402569" y="4305581"/>
                  <a:ext cx="275075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𝑥𝑡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514" name="TextBox 5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02569" y="4305581"/>
                  <a:ext cx="275075" cy="215444"/>
                </a:xfrm>
                <a:prstGeom prst="rect">
                  <a:avLst/>
                </a:prstGeom>
                <a:blipFill>
                  <a:blip r:embed="rId6"/>
                  <a:stretch>
                    <a:fillRect l="-15556" r="-2222" b="-11111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15" name="Rectangle 514"/>
            <p:cNvSpPr/>
            <p:nvPr/>
          </p:nvSpPr>
          <p:spPr>
            <a:xfrm>
              <a:off x="2595893" y="3801698"/>
              <a:ext cx="304800" cy="76200"/>
            </a:xfrm>
            <a:prstGeom prst="rect">
              <a:avLst/>
            </a:prstGeom>
            <a:pattFill prst="wdDnDiag">
              <a:fgClr>
                <a:schemeClr val="tx1"/>
              </a:fgClr>
              <a:bgClr>
                <a:schemeClr val="bg1"/>
              </a:bgClr>
            </a:patt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6" name="Rectangle 515"/>
            <p:cNvSpPr/>
            <p:nvPr/>
          </p:nvSpPr>
          <p:spPr>
            <a:xfrm flipV="1">
              <a:off x="2595893" y="4106920"/>
              <a:ext cx="304800" cy="76200"/>
            </a:xfrm>
            <a:prstGeom prst="rect">
              <a:avLst/>
            </a:prstGeom>
            <a:pattFill prst="wdDnDiag">
              <a:fgClr>
                <a:schemeClr val="tx1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17" name="Straight Connector 516"/>
            <p:cNvCxnSpPr/>
            <p:nvPr/>
          </p:nvCxnSpPr>
          <p:spPr>
            <a:xfrm flipH="1">
              <a:off x="2595893" y="3863702"/>
              <a:ext cx="3048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18" name="Straight Connector 517"/>
            <p:cNvCxnSpPr/>
            <p:nvPr/>
          </p:nvCxnSpPr>
          <p:spPr>
            <a:xfrm flipH="1">
              <a:off x="2595893" y="4106920"/>
              <a:ext cx="3048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19" name="Straight Arrow Connector 518"/>
            <p:cNvCxnSpPr/>
            <p:nvPr/>
          </p:nvCxnSpPr>
          <p:spPr>
            <a:xfrm>
              <a:off x="2742317" y="3440166"/>
              <a:ext cx="0" cy="477606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0" name="TextBox 519"/>
                <p:cNvSpPr txBox="1"/>
                <p:nvPr/>
              </p:nvSpPr>
              <p:spPr>
                <a:xfrm>
                  <a:off x="2319110" y="3195643"/>
                  <a:ext cx="771109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oMath>
                    </m:oMathPara>
                  </a14:m>
                  <a:endParaRPr lang="en-US" sz="14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520" name="TextBox 5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19110" y="3195643"/>
                  <a:ext cx="771109" cy="215444"/>
                </a:xfrm>
                <a:prstGeom prst="rect">
                  <a:avLst/>
                </a:prstGeom>
                <a:blipFill>
                  <a:blip r:embed="rId7"/>
                  <a:stretch>
                    <a:fillRect l="-3937" b="-8333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1" name="TextBox 520"/>
                <p:cNvSpPr txBox="1"/>
                <p:nvPr/>
              </p:nvSpPr>
              <p:spPr>
                <a:xfrm>
                  <a:off x="2539651" y="3875985"/>
                  <a:ext cx="136704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521" name="TextBox 5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39651" y="3875985"/>
                  <a:ext cx="136704" cy="215444"/>
                </a:xfrm>
                <a:prstGeom prst="rect">
                  <a:avLst/>
                </a:prstGeom>
                <a:blipFill>
                  <a:blip r:embed="rId8"/>
                  <a:stretch>
                    <a:fillRect l="-18182" r="-9091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22" name="Oval 521"/>
            <p:cNvSpPr/>
            <p:nvPr/>
          </p:nvSpPr>
          <p:spPr>
            <a:xfrm>
              <a:off x="2706968" y="3945607"/>
              <a:ext cx="76200" cy="762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23" name="Straight Arrow Connector 522"/>
            <p:cNvCxnSpPr/>
            <p:nvPr/>
          </p:nvCxnSpPr>
          <p:spPr>
            <a:xfrm flipV="1">
              <a:off x="3200794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4" name="Straight Arrow Connector 523"/>
            <p:cNvCxnSpPr/>
            <p:nvPr/>
          </p:nvCxnSpPr>
          <p:spPr>
            <a:xfrm flipV="1">
              <a:off x="3092186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5" name="Straight Arrow Connector 524"/>
            <p:cNvCxnSpPr/>
            <p:nvPr/>
          </p:nvCxnSpPr>
          <p:spPr>
            <a:xfrm flipV="1">
              <a:off x="2983578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6" name="Straight Arrow Connector 525"/>
            <p:cNvCxnSpPr/>
            <p:nvPr/>
          </p:nvCxnSpPr>
          <p:spPr>
            <a:xfrm flipV="1">
              <a:off x="2874970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7" name="Straight Arrow Connector 526"/>
            <p:cNvCxnSpPr/>
            <p:nvPr/>
          </p:nvCxnSpPr>
          <p:spPr>
            <a:xfrm flipV="1">
              <a:off x="2766362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8" name="Straight Arrow Connector 527"/>
            <p:cNvCxnSpPr/>
            <p:nvPr/>
          </p:nvCxnSpPr>
          <p:spPr>
            <a:xfrm flipV="1">
              <a:off x="2657754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9" name="Straight Arrow Connector 528"/>
            <p:cNvCxnSpPr/>
            <p:nvPr/>
          </p:nvCxnSpPr>
          <p:spPr>
            <a:xfrm flipV="1">
              <a:off x="2549146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0" name="Straight Arrow Connector 529"/>
            <p:cNvCxnSpPr/>
            <p:nvPr/>
          </p:nvCxnSpPr>
          <p:spPr>
            <a:xfrm flipV="1">
              <a:off x="2440538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1" name="Straight Arrow Connector 530"/>
            <p:cNvCxnSpPr/>
            <p:nvPr/>
          </p:nvCxnSpPr>
          <p:spPr>
            <a:xfrm flipV="1">
              <a:off x="2331930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2" name="Straight Arrow Connector 531"/>
            <p:cNvCxnSpPr/>
            <p:nvPr/>
          </p:nvCxnSpPr>
          <p:spPr>
            <a:xfrm flipV="1">
              <a:off x="2223322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3" name="Straight Arrow Connector 532"/>
            <p:cNvCxnSpPr/>
            <p:nvPr/>
          </p:nvCxnSpPr>
          <p:spPr>
            <a:xfrm flipV="1">
              <a:off x="2114714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4" name="Straight Arrow Connector 533"/>
            <p:cNvCxnSpPr/>
            <p:nvPr/>
          </p:nvCxnSpPr>
          <p:spPr>
            <a:xfrm flipV="1">
              <a:off x="2006106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5" name="Straight Arrow Connector 534"/>
            <p:cNvCxnSpPr/>
            <p:nvPr/>
          </p:nvCxnSpPr>
          <p:spPr>
            <a:xfrm flipV="1">
              <a:off x="1897498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6" name="Straight Arrow Connector 535"/>
            <p:cNvCxnSpPr/>
            <p:nvPr/>
          </p:nvCxnSpPr>
          <p:spPr>
            <a:xfrm flipV="1">
              <a:off x="1788890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7" name="Straight Arrow Connector 536"/>
            <p:cNvCxnSpPr/>
            <p:nvPr/>
          </p:nvCxnSpPr>
          <p:spPr>
            <a:xfrm flipV="1">
              <a:off x="1680282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8" name="Straight Arrow Connector 537"/>
            <p:cNvCxnSpPr/>
            <p:nvPr/>
          </p:nvCxnSpPr>
          <p:spPr>
            <a:xfrm flipV="1">
              <a:off x="1571674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9" name="Straight Arrow Connector 538"/>
            <p:cNvCxnSpPr/>
            <p:nvPr/>
          </p:nvCxnSpPr>
          <p:spPr>
            <a:xfrm flipV="1">
              <a:off x="1463066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0" name="Straight Arrow Connector 539"/>
            <p:cNvCxnSpPr/>
            <p:nvPr/>
          </p:nvCxnSpPr>
          <p:spPr>
            <a:xfrm flipV="1">
              <a:off x="1354458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1" name="Straight Arrow Connector 540"/>
            <p:cNvCxnSpPr/>
            <p:nvPr/>
          </p:nvCxnSpPr>
          <p:spPr>
            <a:xfrm flipV="1">
              <a:off x="1245850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2" name="Straight Arrow Connector 541"/>
            <p:cNvCxnSpPr/>
            <p:nvPr/>
          </p:nvCxnSpPr>
          <p:spPr>
            <a:xfrm flipV="1">
              <a:off x="3367106" y="4061788"/>
              <a:ext cx="0" cy="68947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43" name="Straight Arrow Connector 542"/>
            <p:cNvCxnSpPr/>
            <p:nvPr/>
          </p:nvCxnSpPr>
          <p:spPr>
            <a:xfrm flipH="1">
              <a:off x="1245850" y="4428866"/>
              <a:ext cx="2063548" cy="0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4" name="TextBox 543"/>
                <p:cNvSpPr txBox="1"/>
                <p:nvPr/>
              </p:nvSpPr>
              <p:spPr>
                <a:xfrm>
                  <a:off x="1278954" y="3875985"/>
                  <a:ext cx="164660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544" name="TextBox 54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78954" y="3875985"/>
                  <a:ext cx="164660" cy="215444"/>
                </a:xfrm>
                <a:prstGeom prst="rect">
                  <a:avLst/>
                </a:prstGeom>
                <a:blipFill>
                  <a:blip r:embed="rId9"/>
                  <a:stretch>
                    <a:fillRect l="-22222" r="-18519" b="-5714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5" name="TextBox 544"/>
                <p:cNvSpPr txBox="1"/>
                <p:nvPr/>
              </p:nvSpPr>
              <p:spPr>
                <a:xfrm>
                  <a:off x="2822698" y="4383459"/>
                  <a:ext cx="37266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545" name="TextBox 54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22698" y="4383459"/>
                  <a:ext cx="372666" cy="307777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46" name="Straight Connector 545"/>
            <p:cNvCxnSpPr/>
            <p:nvPr/>
          </p:nvCxnSpPr>
          <p:spPr>
            <a:xfrm>
              <a:off x="2742316" y="3989643"/>
              <a:ext cx="0" cy="811970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7" name="TextBox 546"/>
                <p:cNvSpPr txBox="1"/>
                <p:nvPr/>
              </p:nvSpPr>
              <p:spPr>
                <a:xfrm>
                  <a:off x="3731505" y="3875985"/>
                  <a:ext cx="240259" cy="23243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𝑦𝑡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547" name="TextBox 54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1505" y="3875985"/>
                  <a:ext cx="240259" cy="232436"/>
                </a:xfrm>
                <a:prstGeom prst="rect">
                  <a:avLst/>
                </a:prstGeom>
                <a:blipFill>
                  <a:blip r:embed="rId15"/>
                  <a:stretch>
                    <a:fillRect l="-25000" r="-30000" b="-18421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48" name="Arc 547"/>
            <p:cNvSpPr/>
            <p:nvPr/>
          </p:nvSpPr>
          <p:spPr>
            <a:xfrm flipV="1">
              <a:off x="3186091" y="3750481"/>
              <a:ext cx="468052" cy="468052"/>
            </a:xfrm>
            <a:prstGeom prst="arc">
              <a:avLst>
                <a:gd name="adj1" fmla="val 16200000"/>
                <a:gd name="adj2" fmla="val 5934228"/>
              </a:avLst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49" name="Straight Arrow Connector 548"/>
            <p:cNvCxnSpPr/>
            <p:nvPr/>
          </p:nvCxnSpPr>
          <p:spPr>
            <a:xfrm flipV="1">
              <a:off x="3309398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0" name="Oval 549"/>
            <p:cNvSpPr/>
            <p:nvPr/>
          </p:nvSpPr>
          <p:spPr>
            <a:xfrm>
              <a:off x="602128" y="84114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51" name="TextBox 550"/>
              <p:cNvSpPr txBox="1"/>
              <p:nvPr/>
            </p:nvSpPr>
            <p:spPr>
              <a:xfrm>
                <a:off x="4219945" y="519482"/>
                <a:ext cx="6729022" cy="7347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1+</m:t>
                            </m:r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bSup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𝑦𝑦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lang="en-CA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CA" i="1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  <m:sub>
                                <m:r>
                                  <a:rPr lang="en-CA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  <m:sup>
                                <m:r>
                                  <a:rPr lang="en-CA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6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𝑦𝑦</m:t>
                                </m:r>
                              </m:sub>
                            </m:sSub>
                          </m:den>
                        </m:f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3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𝑦𝑡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𝑥𝑡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den>
                            </m:f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−4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d>
                          </m:e>
                        </m:d>
                      </m:e>
                    </m:d>
                  </m:oMath>
                </a14:m>
                <a:r>
                  <a:rPr lang="en-US" dirty="0" smtClean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551" name="TextBox 5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9945" y="519482"/>
                <a:ext cx="6729022" cy="734753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2" name="TextBox 551"/>
              <p:cNvSpPr txBox="1"/>
              <p:nvPr/>
            </p:nvSpPr>
            <p:spPr>
              <a:xfrm>
                <a:off x="4233313" y="1811936"/>
                <a:ext cx="5683607" cy="9447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𝑥𝑡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552" name="TextBox 5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3313" y="1811936"/>
                <a:ext cx="5683607" cy="944746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72983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443372" y="5317232"/>
                <a:ext cx="11430000" cy="223477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 </m:t>
                      </m:r>
                      <m:limLow>
                        <m:limLow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f>
                                <m:f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−3</m:t>
                                  </m:r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  <m:sSubSup>
                                    <m:sSubSup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  <m:sup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num>
                                <m:den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𝑦𝑦</m:t>
                                      </m:r>
                                    </m:sub>
                                  </m:s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+2</m:t>
                                  </m:r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  <m:sSubSup>
                                    <m:sSubSup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  <m:sup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p>
                                  </m:sSubSup>
                                </m:den>
                              </m:f>
                            </m:e>
                          </m:groupChr>
                        </m:e>
                        <m:lim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15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lim>
                      </m:limLow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𝑦𝑡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limLow>
                        <m:limLow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d>
                                <m:d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f>
                                    <m:f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</a:rPr>
                                                <m:t>𝐿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</a:rPr>
                                                <m:t>𝑠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sSubSup>
                                        <m:sSubSup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  <m:sup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</m:num>
                                    <m:den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6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𝐼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𝑦𝑦</m:t>
                                          </m:r>
                                        </m:sub>
                                      </m:s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+2</m:t>
                                      </m:r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  <m:sSubSup>
                                        <m:sSubSup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  <m:sup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p>
                                      </m:sSubSup>
                                    </m:den>
                                  </m:f>
                                </m:e>
                              </m:d>
                            </m:e>
                          </m:groupChr>
                        </m:e>
                        <m:lim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e>
                          </m:d>
                        </m:lim>
                      </m:limLow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𝑥𝑡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  <m: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  <m:sSup>
                                    <m:sSup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p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−4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Sup>
                                    <m:sSubSup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  <m:sup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d>
                            </m:num>
                            <m:den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d>
                                <m:d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  <m:sSub>
                                    <m:sSubPr>
                                      <m:ctrlP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𝑦𝑦</m:t>
                                      </m:r>
                                    </m:sub>
                                  </m:s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+2</m:t>
                                  </m:r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  <m:sSubSup>
                                    <m:sSubSup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  <m:sup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p>
                                  </m:sSubSup>
                                </m:e>
                              </m:d>
                            </m:den>
                          </m:f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en-US" sz="1600" b="0" dirty="0" smtClean="0"/>
              </a:p>
              <a:p>
                <a:endParaRPr lang="en-US" sz="160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 </m:t>
                      </m:r>
                      <m:limLow>
                        <m:limLow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d>
                                <m:d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f>
                                    <m:f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  <m:sSubSup>
                                        <m:sSubSup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  <m:sup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sub>
                                      </m:s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num>
                                    <m:den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6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𝐼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𝑦𝑦</m:t>
                                          </m:r>
                                        </m:sub>
                                      </m:s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+2</m:t>
                                      </m:r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  <m:sSubSup>
                                        <m:sSubSup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  <m:sup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p>
                                      </m:sSubSup>
                                    </m:den>
                                  </m:f>
                                </m:e>
                              </m:d>
                            </m:e>
                          </m:groupChr>
                        </m:e>
                        <m:lim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55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lim>
                      </m:limLow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𝑦𝑡</m:t>
                          </m:r>
                        </m:sub>
                      </m:sSub>
                      <m:r>
                        <a:rPr lang="en-US" sz="1600" b="0" i="0" smtClean="0">
                          <a:latin typeface="Cambria Math" panose="02040503050406030204" pitchFamily="18" charset="0"/>
                        </a:rPr>
                        <m:t>+</m:t>
                      </m:r>
                      <m:limLow>
                        <m:limLow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d>
                                <m:d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𝑃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</a:rPr>
                                                <m:t>𝐿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</a:rPr>
                                                <m:t>𝑠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sSubSup>
                                        <m:sSubSup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  <m:sup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𝑃</m:t>
                                          </m:r>
                                        </m:sub>
                                      </m:s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num>
                                    <m:den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6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𝐼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𝑦𝑦</m:t>
                                          </m:r>
                                        </m:sub>
                                      </m:s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+2</m:t>
                                      </m:r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  <m:sSubSup>
                                        <m:sSubSup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  <m:sup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p>
                                      </m:sSubSup>
                                    </m:den>
                                  </m:f>
                                </m:e>
                              </m:d>
                            </m:e>
                          </m:groupChr>
                        </m:e>
                        <m:lim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51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e>
                          </m:d>
                        </m:lim>
                      </m:limLow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𝑥𝑡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𝑃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  <m: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  <m:sSup>
                                    <m:sSup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p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−4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Sup>
                                    <m:sSubSup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  <m:sup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d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sub>
                              </m:s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d>
                                <m:d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  <m:sSub>
                                    <m:sSubPr>
                                      <m:ctrlP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𝑦𝑦</m:t>
                                      </m:r>
                                    </m:sub>
                                  </m:s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+2</m:t>
                                  </m:r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  <m:sSubSup>
                                    <m:sSubSup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  <m:sup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p>
                                  </m:sSubSup>
                                </m:e>
                              </m:d>
                            </m:den>
                          </m:f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en-US" sz="1600" i="1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372" y="5317232"/>
                <a:ext cx="11430000" cy="223477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443372" y="7806965"/>
                <a:ext cx="11430000" cy="193097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f>
                                <m:f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  <m:sSubSup>
                                    <m:sSubSup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  <m:sup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num>
                                <m:den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𝑥𝑥</m:t>
                                      </m:r>
                                    </m:sub>
                                  </m:s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+2</m:t>
                                  </m:r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  <m:sSubSup>
                                    <m:sSubSup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  <m:sup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p>
                                  </m:sSubSup>
                                </m:den>
                              </m:f>
                            </m:e>
                          </m:groupChr>
                        </m:e>
                        <m:lim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24</m:t>
                              </m:r>
                            </m:sub>
                          </m:sSub>
                        </m:lim>
                      </m:limLow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𝑥𝑡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limLow>
                        <m:limLow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d>
                                <m:d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f>
                                    <m:f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</a:rPr>
                                                <m:t>𝐿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</a:rPr>
                                                <m:t>𝑠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sSubSup>
                                        <m:sSubSup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  <m:sup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</m:num>
                                    <m:den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6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𝐼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𝑥𝑥</m:t>
                                          </m:r>
                                        </m:sub>
                                      </m:s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+2</m:t>
                                      </m:r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  <m:sSubSup>
                                        <m:sSubSup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  <m:sup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p>
                                      </m:sSubSup>
                                    </m:den>
                                  </m:f>
                                </m:e>
                              </m:d>
                            </m:e>
                          </m:groupChr>
                        </m:e>
                        <m:lim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sub>
                          </m:sSub>
                        </m:lim>
                      </m:limLow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𝑦𝑡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  <m:sup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  <m:sSup>
                                    <m:sSupPr>
                                      <m:ctrlP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p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−4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  <m:sSub>
                                    <m:sSubPr>
                                      <m:ctrlP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Sup>
                                    <m:sSubSupPr>
                                      <m:ctrlP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  <m:sup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d>
                            </m:num>
                            <m:den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d>
                                <m:d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  <m:sSub>
                                    <m:sSubPr>
                                      <m:ctrlP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𝑥𝑥</m:t>
                                      </m:r>
                                    </m:sub>
                                  </m:s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+2</m:t>
                                  </m:r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  <m:sSubSup>
                                    <m:sSubSup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  <m:sup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p>
                                  </m:sSubSup>
                                </m:e>
                              </m:d>
                            </m:den>
                          </m:f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en-US" sz="1600" b="0" dirty="0" smtClean="0"/>
              </a:p>
              <a:p>
                <a:endParaRPr lang="en-US" sz="160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 </m:t>
                      </m:r>
                      <m:limLow>
                        <m:limLow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d>
                                <m:d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f>
                                    <m:f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  <m:sSubSup>
                                        <m:sSubSup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  <m:sup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sub>
                                      </m:s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num>
                                    <m:den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6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𝐼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𝑥𝑥</m:t>
                                          </m:r>
                                        </m:sub>
                                      </m:s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+2</m:t>
                                      </m:r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  <m:sSubSup>
                                        <m:sSubSup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  <m:sup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p>
                                      </m:sSubSup>
                                    </m:den>
                                  </m:f>
                                </m:e>
                              </m:d>
                            </m:e>
                          </m:groupChr>
                        </m:e>
                        <m:lim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44</m:t>
                              </m:r>
                            </m:sub>
                          </m:sSub>
                        </m:lim>
                      </m:limLow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𝑥𝑡</m:t>
                          </m:r>
                        </m:sub>
                      </m:sSub>
                      <m:r>
                        <a:rPr lang="en-US" sz="1600" b="0" i="0" smtClean="0">
                          <a:latin typeface="Cambria Math" panose="02040503050406030204" pitchFamily="18" charset="0"/>
                        </a:rPr>
                        <m:t>+</m:t>
                      </m:r>
                      <m:limLow>
                        <m:limLow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d>
                                <m:d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</a:rPr>
                                                <m:t>𝐿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</a:rPr>
                                                <m:t>𝑠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sSubSup>
                                        <m:sSubSup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  <m:sup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𝑃</m:t>
                                          </m:r>
                                        </m:sub>
                                      </m:s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num>
                                    <m:den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6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𝐼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𝑥𝑥</m:t>
                                          </m:r>
                                        </m:sub>
                                      </m:s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+2</m:t>
                                      </m:r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  <m:sSubSup>
                                        <m:sSubSup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  <m:sup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p>
                                      </m:sSubSup>
                                    </m:den>
                                  </m:f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d>
                                    <m:d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𝑃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groupChr>
                        </m:e>
                        <m:lim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42</m:t>
                              </m:r>
                            </m:sub>
                          </m:sSub>
                        </m:lim>
                      </m:limLow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𝑦𝑡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  <m: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  <m:sSup>
                                    <m:sSup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p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−4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Sup>
                                    <m:sSubSup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  <m:sup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d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sub>
                              </m:s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d>
                                <m:d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  <m:sSub>
                                    <m:sSubPr>
                                      <m:ctrlP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𝑥𝑥</m:t>
                                      </m:r>
                                    </m:sub>
                                  </m:s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+2</m:t>
                                  </m:r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  <m:sSubSup>
                                    <m:sSubSup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  <m:sup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p>
                                  </m:sSubSup>
                                </m:e>
                              </m:d>
                            </m:den>
                          </m:f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𝑃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en-US" sz="1600" i="1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372" y="7806965"/>
                <a:ext cx="11430000" cy="193097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/>
          <p:cNvGrpSpPr/>
          <p:nvPr/>
        </p:nvGrpSpPr>
        <p:grpSpPr>
          <a:xfrm>
            <a:off x="7140116" y="107262"/>
            <a:ext cx="3708412" cy="4916289"/>
            <a:chOff x="263352" y="348680"/>
            <a:chExt cx="3708412" cy="4916289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1173899" y="1176772"/>
              <a:ext cx="0" cy="4088197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6" name="Rectangle 15"/>
            <p:cNvSpPr/>
            <p:nvPr/>
          </p:nvSpPr>
          <p:spPr>
            <a:xfrm>
              <a:off x="1176778" y="3901206"/>
              <a:ext cx="2190328" cy="152400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 flipH="1">
              <a:off x="1176778" y="5012941"/>
              <a:ext cx="2190328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/>
                <p:cNvSpPr txBox="1"/>
                <p:nvPr/>
              </p:nvSpPr>
              <p:spPr>
                <a:xfrm>
                  <a:off x="1890636" y="4957192"/>
                  <a:ext cx="749885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8" name="TextBox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90636" y="4957192"/>
                  <a:ext cx="749885" cy="30777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" name="Straight Arrow Connector 18"/>
            <p:cNvCxnSpPr/>
            <p:nvPr/>
          </p:nvCxnSpPr>
          <p:spPr>
            <a:xfrm flipH="1">
              <a:off x="1176778" y="4633156"/>
              <a:ext cx="1565539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/>
                <p:cNvSpPr txBox="1"/>
                <p:nvPr/>
              </p:nvSpPr>
              <p:spPr>
                <a:xfrm>
                  <a:off x="1516014" y="4577407"/>
                  <a:ext cx="806183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sz="1400" b="0" i="0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sub>
                        </m:sSub>
                      </m:oMath>
                    </m:oMathPara>
                  </a14:m>
                  <a:endParaRPr lang="en-US" sz="1400" i="1" dirty="0"/>
                </a:p>
              </p:txBody>
            </p:sp>
          </mc:Choice>
          <mc:Fallback xmlns="">
            <p:sp>
              <p:nvSpPr>
                <p:cNvPr id="20" name="TextBox 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16014" y="4577407"/>
                  <a:ext cx="806183" cy="30777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" name="Rectangle 20"/>
            <p:cNvSpPr/>
            <p:nvPr/>
          </p:nvSpPr>
          <p:spPr>
            <a:xfrm>
              <a:off x="623906" y="1439221"/>
              <a:ext cx="2743200" cy="152400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471506" y="1216556"/>
              <a:ext cx="152400" cy="808993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Arrow Connector 22"/>
            <p:cNvCxnSpPr/>
            <p:nvPr/>
          </p:nvCxnSpPr>
          <p:spPr>
            <a:xfrm flipV="1">
              <a:off x="3309398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623906" y="1216557"/>
              <a:ext cx="0" cy="80899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 flipH="1">
              <a:off x="623906" y="2441339"/>
              <a:ext cx="2743200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3367106" y="1521357"/>
              <a:ext cx="0" cy="1080257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/>
                <p:cNvSpPr txBox="1"/>
                <p:nvPr/>
              </p:nvSpPr>
              <p:spPr>
                <a:xfrm>
                  <a:off x="1890636" y="2385590"/>
                  <a:ext cx="334194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7" name="TextBox 2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90636" y="2385590"/>
                  <a:ext cx="334194" cy="307777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/>
                <p:cNvSpPr txBox="1"/>
                <p:nvPr/>
              </p:nvSpPr>
              <p:spPr>
                <a:xfrm>
                  <a:off x="3402569" y="1837295"/>
                  <a:ext cx="275075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𝑥𝑡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8" name="TextBox 2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02569" y="1837295"/>
                  <a:ext cx="275075" cy="215444"/>
                </a:xfrm>
                <a:prstGeom prst="rect">
                  <a:avLst/>
                </a:prstGeom>
                <a:blipFill>
                  <a:blip r:embed="rId7"/>
                  <a:stretch>
                    <a:fillRect l="-15556" r="-2222" b="-14286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9" name="Rectangle 28"/>
            <p:cNvSpPr/>
            <p:nvPr/>
          </p:nvSpPr>
          <p:spPr>
            <a:xfrm>
              <a:off x="2595893" y="1333412"/>
              <a:ext cx="304800" cy="76200"/>
            </a:xfrm>
            <a:prstGeom prst="rect">
              <a:avLst/>
            </a:prstGeom>
            <a:pattFill prst="wdDnDiag">
              <a:fgClr>
                <a:schemeClr val="tx1"/>
              </a:fgClr>
              <a:bgClr>
                <a:schemeClr val="bg1"/>
              </a:bgClr>
            </a:patt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/>
          </p:nvSpPr>
          <p:spPr>
            <a:xfrm flipV="1">
              <a:off x="2595893" y="1638634"/>
              <a:ext cx="304800" cy="76200"/>
            </a:xfrm>
            <a:prstGeom prst="rect">
              <a:avLst/>
            </a:prstGeom>
            <a:pattFill prst="wdDnDiag">
              <a:fgClr>
                <a:schemeClr val="tx1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" name="Straight Connector 30"/>
            <p:cNvCxnSpPr/>
            <p:nvPr/>
          </p:nvCxnSpPr>
          <p:spPr>
            <a:xfrm flipH="1">
              <a:off x="2595893" y="1395416"/>
              <a:ext cx="3048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 flipH="1">
              <a:off x="2595893" y="1638634"/>
              <a:ext cx="3048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/>
            <p:nvPr/>
          </p:nvCxnSpPr>
          <p:spPr>
            <a:xfrm>
              <a:off x="2742317" y="971880"/>
              <a:ext cx="0" cy="477606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/>
                <p:cNvSpPr txBox="1"/>
                <p:nvPr/>
              </p:nvSpPr>
              <p:spPr>
                <a:xfrm>
                  <a:off x="2319110" y="727357"/>
                  <a:ext cx="771109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oMath>
                    </m:oMathPara>
                  </a14:m>
                  <a:endParaRPr lang="en-US" sz="14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34" name="TextBox 3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19110" y="727357"/>
                  <a:ext cx="771109" cy="215444"/>
                </a:xfrm>
                <a:prstGeom prst="rect">
                  <a:avLst/>
                </a:prstGeom>
                <a:blipFill>
                  <a:blip r:embed="rId8"/>
                  <a:stretch>
                    <a:fillRect l="-3968" b="-8571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5" name="Straight Arrow Connector 34"/>
            <p:cNvCxnSpPr/>
            <p:nvPr/>
          </p:nvCxnSpPr>
          <p:spPr>
            <a:xfrm flipH="1">
              <a:off x="623907" y="2148880"/>
              <a:ext cx="2118409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/>
                <p:cNvSpPr txBox="1"/>
                <p:nvPr/>
              </p:nvSpPr>
              <p:spPr>
                <a:xfrm>
                  <a:off x="2539651" y="1407699"/>
                  <a:ext cx="136704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36" name="TextBox 3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39651" y="1407699"/>
                  <a:ext cx="136704" cy="215444"/>
                </a:xfrm>
                <a:prstGeom prst="rect">
                  <a:avLst/>
                </a:prstGeom>
                <a:blipFill>
                  <a:blip r:embed="rId9"/>
                  <a:stretch>
                    <a:fillRect l="-18182" r="-9091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7" name="Oval 36"/>
            <p:cNvSpPr/>
            <p:nvPr/>
          </p:nvSpPr>
          <p:spPr>
            <a:xfrm>
              <a:off x="2706968" y="1477321"/>
              <a:ext cx="76200" cy="762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>
              <a:off x="1138678" y="1477321"/>
              <a:ext cx="76200" cy="762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9" name="Straight Arrow Connector 38"/>
            <p:cNvCxnSpPr/>
            <p:nvPr/>
          </p:nvCxnSpPr>
          <p:spPr>
            <a:xfrm flipV="1">
              <a:off x="3200794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/>
            <p:nvPr/>
          </p:nvCxnSpPr>
          <p:spPr>
            <a:xfrm flipV="1">
              <a:off x="3092186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/>
            <p:nvPr/>
          </p:nvCxnSpPr>
          <p:spPr>
            <a:xfrm flipV="1">
              <a:off x="2983578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/>
            <p:nvPr/>
          </p:nvCxnSpPr>
          <p:spPr>
            <a:xfrm flipV="1">
              <a:off x="2874970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/>
            <p:nvPr/>
          </p:nvCxnSpPr>
          <p:spPr>
            <a:xfrm flipV="1">
              <a:off x="2766362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/>
            <p:nvPr/>
          </p:nvCxnSpPr>
          <p:spPr>
            <a:xfrm flipV="1">
              <a:off x="2657754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/>
            <p:nvPr/>
          </p:nvCxnSpPr>
          <p:spPr>
            <a:xfrm flipV="1">
              <a:off x="2549146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/>
            <p:nvPr/>
          </p:nvCxnSpPr>
          <p:spPr>
            <a:xfrm flipV="1">
              <a:off x="2440538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/>
            <p:cNvCxnSpPr/>
            <p:nvPr/>
          </p:nvCxnSpPr>
          <p:spPr>
            <a:xfrm flipV="1">
              <a:off x="2331930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/>
            <p:nvPr/>
          </p:nvCxnSpPr>
          <p:spPr>
            <a:xfrm flipV="1">
              <a:off x="2223322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/>
            <p:cNvCxnSpPr/>
            <p:nvPr/>
          </p:nvCxnSpPr>
          <p:spPr>
            <a:xfrm flipV="1">
              <a:off x="2114714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/>
            <p:cNvCxnSpPr/>
            <p:nvPr/>
          </p:nvCxnSpPr>
          <p:spPr>
            <a:xfrm flipV="1">
              <a:off x="2006106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/>
            <p:cNvCxnSpPr/>
            <p:nvPr/>
          </p:nvCxnSpPr>
          <p:spPr>
            <a:xfrm flipV="1">
              <a:off x="1897498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/>
            <p:nvPr/>
          </p:nvCxnSpPr>
          <p:spPr>
            <a:xfrm flipV="1">
              <a:off x="1788890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/>
            <p:cNvCxnSpPr/>
            <p:nvPr/>
          </p:nvCxnSpPr>
          <p:spPr>
            <a:xfrm flipV="1">
              <a:off x="1680282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/>
            <p:cNvCxnSpPr/>
            <p:nvPr/>
          </p:nvCxnSpPr>
          <p:spPr>
            <a:xfrm flipV="1">
              <a:off x="1571674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/>
            <p:cNvCxnSpPr/>
            <p:nvPr/>
          </p:nvCxnSpPr>
          <p:spPr>
            <a:xfrm flipV="1">
              <a:off x="1463066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/>
            <p:cNvCxnSpPr/>
            <p:nvPr/>
          </p:nvCxnSpPr>
          <p:spPr>
            <a:xfrm flipV="1">
              <a:off x="1354458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/>
            <p:cNvCxnSpPr/>
            <p:nvPr/>
          </p:nvCxnSpPr>
          <p:spPr>
            <a:xfrm flipV="1">
              <a:off x="1245850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/>
            <p:cNvCxnSpPr/>
            <p:nvPr/>
          </p:nvCxnSpPr>
          <p:spPr>
            <a:xfrm flipV="1">
              <a:off x="1137242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/>
            <p:cNvCxnSpPr/>
            <p:nvPr/>
          </p:nvCxnSpPr>
          <p:spPr>
            <a:xfrm flipV="1">
              <a:off x="1028634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/>
            <p:cNvCxnSpPr/>
            <p:nvPr/>
          </p:nvCxnSpPr>
          <p:spPr>
            <a:xfrm flipV="1">
              <a:off x="920026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/>
            <p:nvPr/>
          </p:nvCxnSpPr>
          <p:spPr>
            <a:xfrm flipV="1">
              <a:off x="811418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/>
            <p:cNvCxnSpPr/>
            <p:nvPr/>
          </p:nvCxnSpPr>
          <p:spPr>
            <a:xfrm flipV="1">
              <a:off x="702810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/>
            <p:cNvCxnSpPr/>
            <p:nvPr/>
          </p:nvCxnSpPr>
          <p:spPr>
            <a:xfrm flipV="1">
              <a:off x="3367106" y="1593502"/>
              <a:ext cx="0" cy="68947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Straight Arrow Connector 63"/>
            <p:cNvCxnSpPr/>
            <p:nvPr/>
          </p:nvCxnSpPr>
          <p:spPr>
            <a:xfrm flipH="1">
              <a:off x="702810" y="1960580"/>
              <a:ext cx="2606588" cy="0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/>
                <p:cNvSpPr txBox="1"/>
                <p:nvPr/>
              </p:nvSpPr>
              <p:spPr>
                <a:xfrm>
                  <a:off x="1278954" y="1407699"/>
                  <a:ext cx="164660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65" name="TextBox 6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78954" y="1407699"/>
                  <a:ext cx="164660" cy="215444"/>
                </a:xfrm>
                <a:prstGeom prst="rect">
                  <a:avLst/>
                </a:prstGeom>
                <a:blipFill>
                  <a:blip r:embed="rId10"/>
                  <a:stretch>
                    <a:fillRect l="-22222" r="-18519" b="-2778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TextBox 65"/>
                <p:cNvSpPr txBox="1"/>
                <p:nvPr/>
              </p:nvSpPr>
              <p:spPr>
                <a:xfrm>
                  <a:off x="2827942" y="1906902"/>
                  <a:ext cx="37266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66" name="TextBox 6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27942" y="1906902"/>
                  <a:ext cx="372666" cy="307777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7" name="Straight Connector 66"/>
            <p:cNvCxnSpPr/>
            <p:nvPr/>
          </p:nvCxnSpPr>
          <p:spPr>
            <a:xfrm>
              <a:off x="623906" y="675082"/>
              <a:ext cx="0" cy="1926532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TextBox 67"/>
                <p:cNvSpPr txBox="1"/>
                <p:nvPr/>
              </p:nvSpPr>
              <p:spPr>
                <a:xfrm>
                  <a:off x="1516014" y="2112876"/>
                  <a:ext cx="40479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68" name="TextBox 6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16014" y="2112876"/>
                  <a:ext cx="404790" cy="307777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9" name="Straight Connector 68"/>
            <p:cNvCxnSpPr/>
            <p:nvPr/>
          </p:nvCxnSpPr>
          <p:spPr>
            <a:xfrm>
              <a:off x="2742316" y="1521357"/>
              <a:ext cx="0" cy="811970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0" name="Straight Arrow Connector 69"/>
            <p:cNvCxnSpPr/>
            <p:nvPr/>
          </p:nvCxnSpPr>
          <p:spPr>
            <a:xfrm flipH="1">
              <a:off x="623908" y="1320788"/>
              <a:ext cx="552870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TextBox 70"/>
                <p:cNvSpPr txBox="1"/>
                <p:nvPr/>
              </p:nvSpPr>
              <p:spPr>
                <a:xfrm>
                  <a:off x="693992" y="924744"/>
                  <a:ext cx="426014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71" name="TextBox 7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3992" y="924744"/>
                  <a:ext cx="426014" cy="307777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2" name="Straight Arrow Connector 71"/>
            <p:cNvCxnSpPr/>
            <p:nvPr/>
          </p:nvCxnSpPr>
          <p:spPr>
            <a:xfrm>
              <a:off x="620388" y="864352"/>
              <a:ext cx="29612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TextBox 72"/>
                <p:cNvSpPr txBox="1"/>
                <p:nvPr/>
              </p:nvSpPr>
              <p:spPr>
                <a:xfrm>
                  <a:off x="846726" y="690971"/>
                  <a:ext cx="31438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73" name="TextBox 7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6726" y="690971"/>
                  <a:ext cx="314380" cy="307777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4" name="Straight Arrow Connector 73"/>
            <p:cNvCxnSpPr/>
            <p:nvPr/>
          </p:nvCxnSpPr>
          <p:spPr>
            <a:xfrm rot="5400000" flipH="1" flipV="1">
              <a:off x="474901" y="710058"/>
              <a:ext cx="29612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Oval 74"/>
            <p:cNvSpPr/>
            <p:nvPr/>
          </p:nvSpPr>
          <p:spPr>
            <a:xfrm>
              <a:off x="546017" y="787408"/>
              <a:ext cx="153888" cy="153888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TextBox 75"/>
                <p:cNvSpPr txBox="1"/>
                <p:nvPr/>
              </p:nvSpPr>
              <p:spPr>
                <a:xfrm>
                  <a:off x="263352" y="693272"/>
                  <a:ext cx="32880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76" name="TextBox 7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3352" y="693272"/>
                  <a:ext cx="328808" cy="307777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7" name="Arc 76"/>
            <p:cNvSpPr/>
            <p:nvPr/>
          </p:nvSpPr>
          <p:spPr>
            <a:xfrm flipV="1">
              <a:off x="3186091" y="1281395"/>
              <a:ext cx="468052" cy="468052"/>
            </a:xfrm>
            <a:prstGeom prst="arc">
              <a:avLst>
                <a:gd name="adj1" fmla="val 16200000"/>
                <a:gd name="adj2" fmla="val 5934228"/>
              </a:avLst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TextBox 77"/>
                <p:cNvSpPr txBox="1"/>
                <p:nvPr/>
              </p:nvSpPr>
              <p:spPr>
                <a:xfrm>
                  <a:off x="3731505" y="1407699"/>
                  <a:ext cx="240259" cy="23243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𝑦𝑡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78" name="TextBox 7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1505" y="1407699"/>
                  <a:ext cx="240259" cy="232436"/>
                </a:xfrm>
                <a:prstGeom prst="rect">
                  <a:avLst/>
                </a:prstGeom>
                <a:blipFill>
                  <a:blip r:embed="rId16"/>
                  <a:stretch>
                    <a:fillRect l="-25000" r="-30000" b="-21053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TextBox 78"/>
                <p:cNvSpPr txBox="1"/>
                <p:nvPr/>
              </p:nvSpPr>
              <p:spPr>
                <a:xfrm>
                  <a:off x="919822" y="3204553"/>
                  <a:ext cx="201914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79" name="TextBox 7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9822" y="3204553"/>
                  <a:ext cx="201914" cy="215444"/>
                </a:xfrm>
                <a:prstGeom prst="rect">
                  <a:avLst/>
                </a:prstGeom>
                <a:blipFill>
                  <a:blip r:embed="rId17"/>
                  <a:stretch>
                    <a:fillRect l="-21212" b="-11429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0" name="Straight Arrow Connector 79"/>
            <p:cNvCxnSpPr/>
            <p:nvPr/>
          </p:nvCxnSpPr>
          <p:spPr>
            <a:xfrm>
              <a:off x="1173899" y="3213682"/>
              <a:ext cx="0" cy="68947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1" name="Arc 80"/>
            <p:cNvSpPr/>
            <p:nvPr/>
          </p:nvSpPr>
          <p:spPr>
            <a:xfrm flipH="1" flipV="1">
              <a:off x="831546" y="3724273"/>
              <a:ext cx="468052" cy="468052"/>
            </a:xfrm>
            <a:prstGeom prst="arc">
              <a:avLst>
                <a:gd name="adj1" fmla="val 16200000"/>
                <a:gd name="adj2" fmla="val 5934228"/>
              </a:avLst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TextBox 81"/>
                <p:cNvSpPr txBox="1"/>
                <p:nvPr/>
              </p:nvSpPr>
              <p:spPr>
                <a:xfrm>
                  <a:off x="543514" y="3850577"/>
                  <a:ext cx="240259" cy="23243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82" name="TextBox 8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3514" y="3850577"/>
                  <a:ext cx="240259" cy="232436"/>
                </a:xfrm>
                <a:prstGeom prst="rect">
                  <a:avLst/>
                </a:prstGeom>
                <a:blipFill>
                  <a:blip r:embed="rId18"/>
                  <a:stretch>
                    <a:fillRect l="-22500" r="-12500" b="-21053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TextBox 82"/>
                <p:cNvSpPr txBox="1"/>
                <p:nvPr/>
              </p:nvSpPr>
              <p:spPr>
                <a:xfrm>
                  <a:off x="343175" y="348680"/>
                  <a:ext cx="32637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83" name="TextBox 8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3175" y="348680"/>
                  <a:ext cx="326371" cy="307777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4" name="Straight Connector 83"/>
            <p:cNvCxnSpPr/>
            <p:nvPr/>
          </p:nvCxnSpPr>
          <p:spPr>
            <a:xfrm>
              <a:off x="3367106" y="3989643"/>
              <a:ext cx="0" cy="1275326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TextBox 84"/>
                <p:cNvSpPr txBox="1"/>
                <p:nvPr/>
              </p:nvSpPr>
              <p:spPr>
                <a:xfrm>
                  <a:off x="3402569" y="4305581"/>
                  <a:ext cx="275075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𝑥𝑡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85" name="TextBox 8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02569" y="4305581"/>
                  <a:ext cx="275075" cy="215444"/>
                </a:xfrm>
                <a:prstGeom prst="rect">
                  <a:avLst/>
                </a:prstGeom>
                <a:blipFill>
                  <a:blip r:embed="rId7"/>
                  <a:stretch>
                    <a:fillRect l="-15556" r="-2222" b="-14286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6" name="Rectangle 85"/>
            <p:cNvSpPr/>
            <p:nvPr/>
          </p:nvSpPr>
          <p:spPr>
            <a:xfrm>
              <a:off x="2595893" y="3801698"/>
              <a:ext cx="304800" cy="76200"/>
            </a:xfrm>
            <a:prstGeom prst="rect">
              <a:avLst/>
            </a:prstGeom>
            <a:pattFill prst="wdDnDiag">
              <a:fgClr>
                <a:schemeClr val="tx1"/>
              </a:fgClr>
              <a:bgClr>
                <a:schemeClr val="bg1"/>
              </a:bgClr>
            </a:patt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86"/>
            <p:cNvSpPr/>
            <p:nvPr/>
          </p:nvSpPr>
          <p:spPr>
            <a:xfrm flipV="1">
              <a:off x="2595893" y="4106920"/>
              <a:ext cx="304800" cy="76200"/>
            </a:xfrm>
            <a:prstGeom prst="rect">
              <a:avLst/>
            </a:prstGeom>
            <a:pattFill prst="wdDnDiag">
              <a:fgClr>
                <a:schemeClr val="tx1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8" name="Straight Connector 87"/>
            <p:cNvCxnSpPr/>
            <p:nvPr/>
          </p:nvCxnSpPr>
          <p:spPr>
            <a:xfrm flipH="1">
              <a:off x="2595893" y="3863702"/>
              <a:ext cx="3048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/>
            <p:nvPr/>
          </p:nvCxnSpPr>
          <p:spPr>
            <a:xfrm flipH="1">
              <a:off x="2595893" y="4106920"/>
              <a:ext cx="3048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0" name="Straight Arrow Connector 89"/>
            <p:cNvCxnSpPr/>
            <p:nvPr/>
          </p:nvCxnSpPr>
          <p:spPr>
            <a:xfrm>
              <a:off x="2742317" y="3440166"/>
              <a:ext cx="0" cy="477606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TextBox 90"/>
                <p:cNvSpPr txBox="1"/>
                <p:nvPr/>
              </p:nvSpPr>
              <p:spPr>
                <a:xfrm>
                  <a:off x="2319110" y="3195643"/>
                  <a:ext cx="771109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oMath>
                    </m:oMathPara>
                  </a14:m>
                  <a:endParaRPr lang="en-US" sz="14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91" name="TextBox 9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19110" y="3195643"/>
                  <a:ext cx="771109" cy="215444"/>
                </a:xfrm>
                <a:prstGeom prst="rect">
                  <a:avLst/>
                </a:prstGeom>
                <a:blipFill>
                  <a:blip r:embed="rId8"/>
                  <a:stretch>
                    <a:fillRect l="-3968" b="-8571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TextBox 91"/>
                <p:cNvSpPr txBox="1"/>
                <p:nvPr/>
              </p:nvSpPr>
              <p:spPr>
                <a:xfrm>
                  <a:off x="2539651" y="3875985"/>
                  <a:ext cx="136704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92" name="TextBox 9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39651" y="3875985"/>
                  <a:ext cx="136704" cy="215444"/>
                </a:xfrm>
                <a:prstGeom prst="rect">
                  <a:avLst/>
                </a:prstGeom>
                <a:blipFill>
                  <a:blip r:embed="rId9"/>
                  <a:stretch>
                    <a:fillRect l="-18182" r="-9091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3" name="Oval 92"/>
            <p:cNvSpPr/>
            <p:nvPr/>
          </p:nvSpPr>
          <p:spPr>
            <a:xfrm>
              <a:off x="2706968" y="3945607"/>
              <a:ext cx="76200" cy="762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4" name="Straight Arrow Connector 93"/>
            <p:cNvCxnSpPr/>
            <p:nvPr/>
          </p:nvCxnSpPr>
          <p:spPr>
            <a:xfrm flipV="1">
              <a:off x="3200794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Arrow Connector 94"/>
            <p:cNvCxnSpPr/>
            <p:nvPr/>
          </p:nvCxnSpPr>
          <p:spPr>
            <a:xfrm flipV="1">
              <a:off x="3092186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Arrow Connector 95"/>
            <p:cNvCxnSpPr/>
            <p:nvPr/>
          </p:nvCxnSpPr>
          <p:spPr>
            <a:xfrm flipV="1">
              <a:off x="2983578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Arrow Connector 96"/>
            <p:cNvCxnSpPr/>
            <p:nvPr/>
          </p:nvCxnSpPr>
          <p:spPr>
            <a:xfrm flipV="1">
              <a:off x="2874970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Arrow Connector 97"/>
            <p:cNvCxnSpPr/>
            <p:nvPr/>
          </p:nvCxnSpPr>
          <p:spPr>
            <a:xfrm flipV="1">
              <a:off x="2766362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Arrow Connector 98"/>
            <p:cNvCxnSpPr/>
            <p:nvPr/>
          </p:nvCxnSpPr>
          <p:spPr>
            <a:xfrm flipV="1">
              <a:off x="2657754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Arrow Connector 99"/>
            <p:cNvCxnSpPr/>
            <p:nvPr/>
          </p:nvCxnSpPr>
          <p:spPr>
            <a:xfrm flipV="1">
              <a:off x="2549146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Arrow Connector 100"/>
            <p:cNvCxnSpPr/>
            <p:nvPr/>
          </p:nvCxnSpPr>
          <p:spPr>
            <a:xfrm flipV="1">
              <a:off x="2440538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Arrow Connector 101"/>
            <p:cNvCxnSpPr/>
            <p:nvPr/>
          </p:nvCxnSpPr>
          <p:spPr>
            <a:xfrm flipV="1">
              <a:off x="2331930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Arrow Connector 102"/>
            <p:cNvCxnSpPr/>
            <p:nvPr/>
          </p:nvCxnSpPr>
          <p:spPr>
            <a:xfrm flipV="1">
              <a:off x="2223322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Arrow Connector 103"/>
            <p:cNvCxnSpPr/>
            <p:nvPr/>
          </p:nvCxnSpPr>
          <p:spPr>
            <a:xfrm flipV="1">
              <a:off x="2114714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Arrow Connector 104"/>
            <p:cNvCxnSpPr/>
            <p:nvPr/>
          </p:nvCxnSpPr>
          <p:spPr>
            <a:xfrm flipV="1">
              <a:off x="2006106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Arrow Connector 105"/>
            <p:cNvCxnSpPr/>
            <p:nvPr/>
          </p:nvCxnSpPr>
          <p:spPr>
            <a:xfrm flipV="1">
              <a:off x="1897498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Arrow Connector 106"/>
            <p:cNvCxnSpPr/>
            <p:nvPr/>
          </p:nvCxnSpPr>
          <p:spPr>
            <a:xfrm flipV="1">
              <a:off x="1788890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Arrow Connector 107"/>
            <p:cNvCxnSpPr/>
            <p:nvPr/>
          </p:nvCxnSpPr>
          <p:spPr>
            <a:xfrm flipV="1">
              <a:off x="1680282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Arrow Connector 108"/>
            <p:cNvCxnSpPr/>
            <p:nvPr/>
          </p:nvCxnSpPr>
          <p:spPr>
            <a:xfrm flipV="1">
              <a:off x="1571674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Arrow Connector 109"/>
            <p:cNvCxnSpPr/>
            <p:nvPr/>
          </p:nvCxnSpPr>
          <p:spPr>
            <a:xfrm flipV="1">
              <a:off x="1463066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Arrow Connector 110"/>
            <p:cNvCxnSpPr/>
            <p:nvPr/>
          </p:nvCxnSpPr>
          <p:spPr>
            <a:xfrm flipV="1">
              <a:off x="1354458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Arrow Connector 111"/>
            <p:cNvCxnSpPr/>
            <p:nvPr/>
          </p:nvCxnSpPr>
          <p:spPr>
            <a:xfrm flipV="1">
              <a:off x="1245850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Arrow Connector 112"/>
            <p:cNvCxnSpPr/>
            <p:nvPr/>
          </p:nvCxnSpPr>
          <p:spPr>
            <a:xfrm flipV="1">
              <a:off x="3367106" y="4061788"/>
              <a:ext cx="0" cy="68947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4" name="Straight Arrow Connector 113"/>
            <p:cNvCxnSpPr/>
            <p:nvPr/>
          </p:nvCxnSpPr>
          <p:spPr>
            <a:xfrm flipH="1">
              <a:off x="1245850" y="4428866"/>
              <a:ext cx="2063548" cy="0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5" name="TextBox 114"/>
                <p:cNvSpPr txBox="1"/>
                <p:nvPr/>
              </p:nvSpPr>
              <p:spPr>
                <a:xfrm>
                  <a:off x="1278954" y="3875985"/>
                  <a:ext cx="164660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15" name="TextBox 1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78954" y="3875985"/>
                  <a:ext cx="164660" cy="215444"/>
                </a:xfrm>
                <a:prstGeom prst="rect">
                  <a:avLst/>
                </a:prstGeom>
                <a:blipFill>
                  <a:blip r:embed="rId10"/>
                  <a:stretch>
                    <a:fillRect l="-22222" r="-18519" b="-2778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6" name="TextBox 115"/>
                <p:cNvSpPr txBox="1"/>
                <p:nvPr/>
              </p:nvSpPr>
              <p:spPr>
                <a:xfrm>
                  <a:off x="2822698" y="4383459"/>
                  <a:ext cx="37266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16" name="TextBox 1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22698" y="4383459"/>
                  <a:ext cx="372666" cy="307777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7" name="Straight Connector 116"/>
            <p:cNvCxnSpPr/>
            <p:nvPr/>
          </p:nvCxnSpPr>
          <p:spPr>
            <a:xfrm>
              <a:off x="2742316" y="3989643"/>
              <a:ext cx="0" cy="811970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8" name="TextBox 117"/>
                <p:cNvSpPr txBox="1"/>
                <p:nvPr/>
              </p:nvSpPr>
              <p:spPr>
                <a:xfrm>
                  <a:off x="3731505" y="3875985"/>
                  <a:ext cx="240259" cy="23243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𝑦𝑡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18" name="TextBox 1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1505" y="3875985"/>
                  <a:ext cx="240259" cy="232436"/>
                </a:xfrm>
                <a:prstGeom prst="rect">
                  <a:avLst/>
                </a:prstGeom>
                <a:blipFill>
                  <a:blip r:embed="rId16"/>
                  <a:stretch>
                    <a:fillRect l="-25000" r="-30000" b="-21053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9" name="Arc 118"/>
            <p:cNvSpPr/>
            <p:nvPr/>
          </p:nvSpPr>
          <p:spPr>
            <a:xfrm flipV="1">
              <a:off x="3186091" y="3750481"/>
              <a:ext cx="468052" cy="468052"/>
            </a:xfrm>
            <a:prstGeom prst="arc">
              <a:avLst>
                <a:gd name="adj1" fmla="val 16200000"/>
                <a:gd name="adj2" fmla="val 5934228"/>
              </a:avLst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0" name="Straight Arrow Connector 119"/>
            <p:cNvCxnSpPr/>
            <p:nvPr/>
          </p:nvCxnSpPr>
          <p:spPr>
            <a:xfrm flipV="1">
              <a:off x="3309398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Oval 120"/>
            <p:cNvSpPr/>
            <p:nvPr/>
          </p:nvSpPr>
          <p:spPr>
            <a:xfrm>
              <a:off x="602128" y="84114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122" name="Group 121"/>
          <p:cNvGrpSpPr/>
          <p:nvPr/>
        </p:nvGrpSpPr>
        <p:grpSpPr>
          <a:xfrm>
            <a:off x="596722" y="107262"/>
            <a:ext cx="3708412" cy="4916289"/>
            <a:chOff x="263352" y="348680"/>
            <a:chExt cx="3708412" cy="4916289"/>
          </a:xfrm>
        </p:grpSpPr>
        <p:cxnSp>
          <p:nvCxnSpPr>
            <p:cNvPr id="123" name="Straight Connector 122"/>
            <p:cNvCxnSpPr/>
            <p:nvPr/>
          </p:nvCxnSpPr>
          <p:spPr>
            <a:xfrm>
              <a:off x="1173899" y="1176772"/>
              <a:ext cx="0" cy="4088197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4" name="Rectangle 123"/>
            <p:cNvSpPr/>
            <p:nvPr/>
          </p:nvSpPr>
          <p:spPr>
            <a:xfrm>
              <a:off x="1176778" y="3901206"/>
              <a:ext cx="2190328" cy="152400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5" name="Straight Arrow Connector 124"/>
            <p:cNvCxnSpPr/>
            <p:nvPr/>
          </p:nvCxnSpPr>
          <p:spPr>
            <a:xfrm flipH="1">
              <a:off x="1176778" y="5012941"/>
              <a:ext cx="2190328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6" name="TextBox 125"/>
                <p:cNvSpPr txBox="1"/>
                <p:nvPr/>
              </p:nvSpPr>
              <p:spPr>
                <a:xfrm>
                  <a:off x="1890636" y="4957192"/>
                  <a:ext cx="749885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26" name="TextBox 12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90636" y="4957192"/>
                  <a:ext cx="749885" cy="30777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7" name="Straight Arrow Connector 126"/>
            <p:cNvCxnSpPr/>
            <p:nvPr/>
          </p:nvCxnSpPr>
          <p:spPr>
            <a:xfrm flipH="1">
              <a:off x="1176778" y="4633156"/>
              <a:ext cx="1565539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8" name="TextBox 127"/>
                <p:cNvSpPr txBox="1"/>
                <p:nvPr/>
              </p:nvSpPr>
              <p:spPr>
                <a:xfrm>
                  <a:off x="1516014" y="4577407"/>
                  <a:ext cx="806183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sz="1400" b="0" i="0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sub>
                        </m:sSub>
                      </m:oMath>
                    </m:oMathPara>
                  </a14:m>
                  <a:endParaRPr lang="en-US" sz="1400" i="1" dirty="0"/>
                </a:p>
              </p:txBody>
            </p:sp>
          </mc:Choice>
          <mc:Fallback xmlns="">
            <p:sp>
              <p:nvSpPr>
                <p:cNvPr id="128" name="TextBox 12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16014" y="4577407"/>
                  <a:ext cx="806183" cy="307777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9" name="Rectangle 128"/>
            <p:cNvSpPr/>
            <p:nvPr/>
          </p:nvSpPr>
          <p:spPr>
            <a:xfrm>
              <a:off x="623906" y="1439221"/>
              <a:ext cx="2743200" cy="152400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Rectangle 129"/>
            <p:cNvSpPr/>
            <p:nvPr/>
          </p:nvSpPr>
          <p:spPr>
            <a:xfrm>
              <a:off x="471506" y="1216556"/>
              <a:ext cx="152400" cy="808993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1" name="Straight Arrow Connector 130"/>
            <p:cNvCxnSpPr/>
            <p:nvPr/>
          </p:nvCxnSpPr>
          <p:spPr>
            <a:xfrm flipV="1">
              <a:off x="3309398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/>
            <p:cNvCxnSpPr/>
            <p:nvPr/>
          </p:nvCxnSpPr>
          <p:spPr>
            <a:xfrm>
              <a:off x="623906" y="1216557"/>
              <a:ext cx="0" cy="80899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3" name="Straight Arrow Connector 132"/>
            <p:cNvCxnSpPr/>
            <p:nvPr/>
          </p:nvCxnSpPr>
          <p:spPr>
            <a:xfrm flipH="1">
              <a:off x="623906" y="2441339"/>
              <a:ext cx="2743200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/>
            <p:cNvCxnSpPr/>
            <p:nvPr/>
          </p:nvCxnSpPr>
          <p:spPr>
            <a:xfrm>
              <a:off x="3367106" y="1521357"/>
              <a:ext cx="0" cy="1080257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5" name="TextBox 134"/>
                <p:cNvSpPr txBox="1"/>
                <p:nvPr/>
              </p:nvSpPr>
              <p:spPr>
                <a:xfrm>
                  <a:off x="1890636" y="2385590"/>
                  <a:ext cx="334194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35" name="TextBox 13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90636" y="2385590"/>
                  <a:ext cx="334194" cy="307777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6" name="TextBox 135"/>
                <p:cNvSpPr txBox="1"/>
                <p:nvPr/>
              </p:nvSpPr>
              <p:spPr>
                <a:xfrm>
                  <a:off x="3402569" y="1837295"/>
                  <a:ext cx="291105" cy="23243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𝑦𝑡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36" name="TextBox 13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02569" y="1837295"/>
                  <a:ext cx="291105" cy="232436"/>
                </a:xfrm>
                <a:prstGeom prst="rect">
                  <a:avLst/>
                </a:prstGeom>
                <a:blipFill>
                  <a:blip r:embed="rId21"/>
                  <a:stretch>
                    <a:fillRect l="-12500" r="-4167" b="-23684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7" name="Rectangle 136"/>
            <p:cNvSpPr/>
            <p:nvPr/>
          </p:nvSpPr>
          <p:spPr>
            <a:xfrm>
              <a:off x="2595893" y="1333412"/>
              <a:ext cx="304800" cy="76200"/>
            </a:xfrm>
            <a:prstGeom prst="rect">
              <a:avLst/>
            </a:prstGeom>
            <a:pattFill prst="wdDnDiag">
              <a:fgClr>
                <a:schemeClr val="tx1"/>
              </a:fgClr>
              <a:bgClr>
                <a:schemeClr val="bg1"/>
              </a:bgClr>
            </a:patt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Rectangle 137"/>
            <p:cNvSpPr/>
            <p:nvPr/>
          </p:nvSpPr>
          <p:spPr>
            <a:xfrm flipV="1">
              <a:off x="2595893" y="1638634"/>
              <a:ext cx="304800" cy="76200"/>
            </a:xfrm>
            <a:prstGeom prst="rect">
              <a:avLst/>
            </a:prstGeom>
            <a:pattFill prst="wdDnDiag">
              <a:fgClr>
                <a:schemeClr val="tx1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9" name="Straight Connector 138"/>
            <p:cNvCxnSpPr/>
            <p:nvPr/>
          </p:nvCxnSpPr>
          <p:spPr>
            <a:xfrm flipH="1">
              <a:off x="2595893" y="1395416"/>
              <a:ext cx="3048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0" name="Straight Connector 139"/>
            <p:cNvCxnSpPr/>
            <p:nvPr/>
          </p:nvCxnSpPr>
          <p:spPr>
            <a:xfrm flipH="1">
              <a:off x="2595893" y="1638634"/>
              <a:ext cx="3048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" name="Straight Arrow Connector 140"/>
            <p:cNvCxnSpPr/>
            <p:nvPr/>
          </p:nvCxnSpPr>
          <p:spPr>
            <a:xfrm>
              <a:off x="2742317" y="971880"/>
              <a:ext cx="0" cy="477606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2" name="TextBox 141"/>
                <p:cNvSpPr txBox="1"/>
                <p:nvPr/>
              </p:nvSpPr>
              <p:spPr>
                <a:xfrm>
                  <a:off x="2319110" y="727357"/>
                  <a:ext cx="771109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oMath>
                    </m:oMathPara>
                  </a14:m>
                  <a:endParaRPr lang="en-US" sz="14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42" name="TextBox 14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19110" y="727357"/>
                  <a:ext cx="771109" cy="215444"/>
                </a:xfrm>
                <a:prstGeom prst="rect">
                  <a:avLst/>
                </a:prstGeom>
                <a:blipFill>
                  <a:blip r:embed="rId22"/>
                  <a:stretch>
                    <a:fillRect l="-3937" b="-8571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3" name="Straight Arrow Connector 142"/>
            <p:cNvCxnSpPr/>
            <p:nvPr/>
          </p:nvCxnSpPr>
          <p:spPr>
            <a:xfrm flipH="1">
              <a:off x="623907" y="2148880"/>
              <a:ext cx="2118409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4" name="TextBox 143"/>
                <p:cNvSpPr txBox="1"/>
                <p:nvPr/>
              </p:nvSpPr>
              <p:spPr>
                <a:xfrm>
                  <a:off x="2539651" y="1407699"/>
                  <a:ext cx="136704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44" name="TextBox 14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39651" y="1407699"/>
                  <a:ext cx="136704" cy="215444"/>
                </a:xfrm>
                <a:prstGeom prst="rect">
                  <a:avLst/>
                </a:prstGeom>
                <a:blipFill>
                  <a:blip r:embed="rId23"/>
                  <a:stretch>
                    <a:fillRect l="-13043" r="-8696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5" name="Oval 144"/>
            <p:cNvSpPr/>
            <p:nvPr/>
          </p:nvSpPr>
          <p:spPr>
            <a:xfrm>
              <a:off x="2706968" y="1477321"/>
              <a:ext cx="76200" cy="762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/>
            <p:cNvSpPr/>
            <p:nvPr/>
          </p:nvSpPr>
          <p:spPr>
            <a:xfrm>
              <a:off x="1138678" y="1477321"/>
              <a:ext cx="76200" cy="762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7" name="Straight Arrow Connector 146"/>
            <p:cNvCxnSpPr/>
            <p:nvPr/>
          </p:nvCxnSpPr>
          <p:spPr>
            <a:xfrm flipV="1">
              <a:off x="3200794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Arrow Connector 147"/>
            <p:cNvCxnSpPr/>
            <p:nvPr/>
          </p:nvCxnSpPr>
          <p:spPr>
            <a:xfrm flipV="1">
              <a:off x="3092186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Arrow Connector 148"/>
            <p:cNvCxnSpPr/>
            <p:nvPr/>
          </p:nvCxnSpPr>
          <p:spPr>
            <a:xfrm flipV="1">
              <a:off x="2983578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Arrow Connector 149"/>
            <p:cNvCxnSpPr/>
            <p:nvPr/>
          </p:nvCxnSpPr>
          <p:spPr>
            <a:xfrm flipV="1">
              <a:off x="2874970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Arrow Connector 150"/>
            <p:cNvCxnSpPr/>
            <p:nvPr/>
          </p:nvCxnSpPr>
          <p:spPr>
            <a:xfrm flipV="1">
              <a:off x="2766362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Arrow Connector 151"/>
            <p:cNvCxnSpPr/>
            <p:nvPr/>
          </p:nvCxnSpPr>
          <p:spPr>
            <a:xfrm flipV="1">
              <a:off x="2657754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Arrow Connector 152"/>
            <p:cNvCxnSpPr/>
            <p:nvPr/>
          </p:nvCxnSpPr>
          <p:spPr>
            <a:xfrm flipV="1">
              <a:off x="2549146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Arrow Connector 153"/>
            <p:cNvCxnSpPr/>
            <p:nvPr/>
          </p:nvCxnSpPr>
          <p:spPr>
            <a:xfrm flipV="1">
              <a:off x="2440538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Arrow Connector 154"/>
            <p:cNvCxnSpPr/>
            <p:nvPr/>
          </p:nvCxnSpPr>
          <p:spPr>
            <a:xfrm flipV="1">
              <a:off x="2331930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Arrow Connector 155"/>
            <p:cNvCxnSpPr/>
            <p:nvPr/>
          </p:nvCxnSpPr>
          <p:spPr>
            <a:xfrm flipV="1">
              <a:off x="2223322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Arrow Connector 156"/>
            <p:cNvCxnSpPr/>
            <p:nvPr/>
          </p:nvCxnSpPr>
          <p:spPr>
            <a:xfrm flipV="1">
              <a:off x="2114714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Arrow Connector 157"/>
            <p:cNvCxnSpPr/>
            <p:nvPr/>
          </p:nvCxnSpPr>
          <p:spPr>
            <a:xfrm flipV="1">
              <a:off x="2006106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Arrow Connector 158"/>
            <p:cNvCxnSpPr/>
            <p:nvPr/>
          </p:nvCxnSpPr>
          <p:spPr>
            <a:xfrm flipV="1">
              <a:off x="1897498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Arrow Connector 159"/>
            <p:cNvCxnSpPr/>
            <p:nvPr/>
          </p:nvCxnSpPr>
          <p:spPr>
            <a:xfrm flipV="1">
              <a:off x="1788890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Arrow Connector 160"/>
            <p:cNvCxnSpPr/>
            <p:nvPr/>
          </p:nvCxnSpPr>
          <p:spPr>
            <a:xfrm flipV="1">
              <a:off x="1680282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Arrow Connector 161"/>
            <p:cNvCxnSpPr/>
            <p:nvPr/>
          </p:nvCxnSpPr>
          <p:spPr>
            <a:xfrm flipV="1">
              <a:off x="1571674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Arrow Connector 162"/>
            <p:cNvCxnSpPr/>
            <p:nvPr/>
          </p:nvCxnSpPr>
          <p:spPr>
            <a:xfrm flipV="1">
              <a:off x="1463066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Arrow Connector 163"/>
            <p:cNvCxnSpPr/>
            <p:nvPr/>
          </p:nvCxnSpPr>
          <p:spPr>
            <a:xfrm flipV="1">
              <a:off x="1354458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Arrow Connector 164"/>
            <p:cNvCxnSpPr/>
            <p:nvPr/>
          </p:nvCxnSpPr>
          <p:spPr>
            <a:xfrm flipV="1">
              <a:off x="1245850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Arrow Connector 165"/>
            <p:cNvCxnSpPr/>
            <p:nvPr/>
          </p:nvCxnSpPr>
          <p:spPr>
            <a:xfrm flipV="1">
              <a:off x="1137242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Arrow Connector 166"/>
            <p:cNvCxnSpPr/>
            <p:nvPr/>
          </p:nvCxnSpPr>
          <p:spPr>
            <a:xfrm flipV="1">
              <a:off x="1028634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Arrow Connector 167"/>
            <p:cNvCxnSpPr/>
            <p:nvPr/>
          </p:nvCxnSpPr>
          <p:spPr>
            <a:xfrm flipV="1">
              <a:off x="920026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Arrow Connector 168"/>
            <p:cNvCxnSpPr/>
            <p:nvPr/>
          </p:nvCxnSpPr>
          <p:spPr>
            <a:xfrm flipV="1">
              <a:off x="811418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Arrow Connector 169"/>
            <p:cNvCxnSpPr/>
            <p:nvPr/>
          </p:nvCxnSpPr>
          <p:spPr>
            <a:xfrm flipV="1">
              <a:off x="702810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Arrow Connector 170"/>
            <p:cNvCxnSpPr/>
            <p:nvPr/>
          </p:nvCxnSpPr>
          <p:spPr>
            <a:xfrm flipV="1">
              <a:off x="3367106" y="1593502"/>
              <a:ext cx="0" cy="68947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2" name="Straight Arrow Connector 171"/>
            <p:cNvCxnSpPr/>
            <p:nvPr/>
          </p:nvCxnSpPr>
          <p:spPr>
            <a:xfrm flipH="1">
              <a:off x="702810" y="1960580"/>
              <a:ext cx="2606588" cy="0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3" name="TextBox 172"/>
                <p:cNvSpPr txBox="1"/>
                <p:nvPr/>
              </p:nvSpPr>
              <p:spPr>
                <a:xfrm>
                  <a:off x="1278954" y="1407699"/>
                  <a:ext cx="164660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73" name="TextBox 17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78954" y="1407699"/>
                  <a:ext cx="164660" cy="215444"/>
                </a:xfrm>
                <a:prstGeom prst="rect">
                  <a:avLst/>
                </a:prstGeom>
                <a:blipFill>
                  <a:blip r:embed="rId24"/>
                  <a:stretch>
                    <a:fillRect l="-21429" r="-14286" b="-2778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4" name="TextBox 173"/>
                <p:cNvSpPr txBox="1"/>
                <p:nvPr/>
              </p:nvSpPr>
              <p:spPr>
                <a:xfrm>
                  <a:off x="2827942" y="1906902"/>
                  <a:ext cx="37266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74" name="TextBox 17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27942" y="1906902"/>
                  <a:ext cx="372666" cy="307777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75" name="Straight Connector 174"/>
            <p:cNvCxnSpPr/>
            <p:nvPr/>
          </p:nvCxnSpPr>
          <p:spPr>
            <a:xfrm>
              <a:off x="623906" y="675082"/>
              <a:ext cx="0" cy="1926532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6" name="TextBox 175"/>
                <p:cNvSpPr txBox="1"/>
                <p:nvPr/>
              </p:nvSpPr>
              <p:spPr>
                <a:xfrm>
                  <a:off x="1516014" y="2112876"/>
                  <a:ext cx="40479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76" name="TextBox 17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16014" y="2112876"/>
                  <a:ext cx="404790" cy="307777"/>
                </a:xfrm>
                <a:prstGeom prst="rect">
                  <a:avLst/>
                </a:prstGeom>
                <a:blipFill>
                  <a:blip r:embed="rId2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77" name="Straight Connector 176"/>
            <p:cNvCxnSpPr/>
            <p:nvPr/>
          </p:nvCxnSpPr>
          <p:spPr>
            <a:xfrm>
              <a:off x="2742316" y="1521357"/>
              <a:ext cx="0" cy="811970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8" name="Straight Arrow Connector 177"/>
            <p:cNvCxnSpPr/>
            <p:nvPr/>
          </p:nvCxnSpPr>
          <p:spPr>
            <a:xfrm flipH="1">
              <a:off x="623908" y="1320788"/>
              <a:ext cx="552870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9" name="TextBox 178"/>
                <p:cNvSpPr txBox="1"/>
                <p:nvPr/>
              </p:nvSpPr>
              <p:spPr>
                <a:xfrm>
                  <a:off x="693992" y="924744"/>
                  <a:ext cx="426014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79" name="TextBox 17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3992" y="924744"/>
                  <a:ext cx="426014" cy="307777"/>
                </a:xfrm>
                <a:prstGeom prst="rect">
                  <a:avLst/>
                </a:prstGeom>
                <a:blipFill>
                  <a:blip r:embed="rId2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80" name="Straight Arrow Connector 179"/>
            <p:cNvCxnSpPr/>
            <p:nvPr/>
          </p:nvCxnSpPr>
          <p:spPr>
            <a:xfrm>
              <a:off x="620388" y="864352"/>
              <a:ext cx="29612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1" name="TextBox 180"/>
                <p:cNvSpPr txBox="1"/>
                <p:nvPr/>
              </p:nvSpPr>
              <p:spPr>
                <a:xfrm>
                  <a:off x="846726" y="690971"/>
                  <a:ext cx="31438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81" name="TextBox 18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6726" y="690971"/>
                  <a:ext cx="314380" cy="307777"/>
                </a:xfrm>
                <a:prstGeom prst="rect">
                  <a:avLst/>
                </a:prstGeom>
                <a:blipFill>
                  <a:blip r:embed="rId2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82" name="Straight Arrow Connector 181"/>
            <p:cNvCxnSpPr/>
            <p:nvPr/>
          </p:nvCxnSpPr>
          <p:spPr>
            <a:xfrm rot="5400000" flipH="1" flipV="1">
              <a:off x="474901" y="710058"/>
              <a:ext cx="29612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3" name="Oval 182"/>
            <p:cNvSpPr/>
            <p:nvPr/>
          </p:nvSpPr>
          <p:spPr>
            <a:xfrm>
              <a:off x="546017" y="787408"/>
              <a:ext cx="153888" cy="153888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4" name="Straight Connector 183"/>
            <p:cNvCxnSpPr/>
            <p:nvPr/>
          </p:nvCxnSpPr>
          <p:spPr>
            <a:xfrm>
              <a:off x="568553" y="809944"/>
              <a:ext cx="108816" cy="108816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/>
            <p:cNvCxnSpPr/>
            <p:nvPr/>
          </p:nvCxnSpPr>
          <p:spPr>
            <a:xfrm flipH="1">
              <a:off x="568553" y="809944"/>
              <a:ext cx="108816" cy="108816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6" name="TextBox 185"/>
                <p:cNvSpPr txBox="1"/>
                <p:nvPr/>
              </p:nvSpPr>
              <p:spPr>
                <a:xfrm>
                  <a:off x="263352" y="693272"/>
                  <a:ext cx="334194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86" name="TextBox 18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3352" y="693272"/>
                  <a:ext cx="334194" cy="307777"/>
                </a:xfrm>
                <a:prstGeom prst="rect">
                  <a:avLst/>
                </a:prstGeom>
                <a:blipFill>
                  <a:blip r:embed="rId2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7" name="Arc 186"/>
            <p:cNvSpPr/>
            <p:nvPr/>
          </p:nvSpPr>
          <p:spPr>
            <a:xfrm flipV="1">
              <a:off x="3186091" y="1281395"/>
              <a:ext cx="468052" cy="468052"/>
            </a:xfrm>
            <a:prstGeom prst="arc">
              <a:avLst>
                <a:gd name="adj1" fmla="val 16200000"/>
                <a:gd name="adj2" fmla="val 5934228"/>
              </a:avLst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8" name="TextBox 187"/>
                <p:cNvSpPr txBox="1"/>
                <p:nvPr/>
              </p:nvSpPr>
              <p:spPr>
                <a:xfrm>
                  <a:off x="3731505" y="1407699"/>
                  <a:ext cx="240259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𝑥𝑡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88" name="TextBox 18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1505" y="1407699"/>
                  <a:ext cx="240259" cy="215444"/>
                </a:xfrm>
                <a:prstGeom prst="rect">
                  <a:avLst/>
                </a:prstGeom>
                <a:blipFill>
                  <a:blip r:embed="rId29"/>
                  <a:stretch>
                    <a:fillRect l="-25641" r="-30769" b="-11111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9" name="TextBox 188"/>
                <p:cNvSpPr txBox="1"/>
                <p:nvPr/>
              </p:nvSpPr>
              <p:spPr>
                <a:xfrm>
                  <a:off x="919822" y="3204553"/>
                  <a:ext cx="217624" cy="23243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89" name="TextBox 18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9822" y="3204553"/>
                  <a:ext cx="217624" cy="232436"/>
                </a:xfrm>
                <a:prstGeom prst="rect">
                  <a:avLst/>
                </a:prstGeom>
                <a:blipFill>
                  <a:blip r:embed="rId30"/>
                  <a:stretch>
                    <a:fillRect l="-17143" r="-2857" b="-21053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0" name="Straight Arrow Connector 189"/>
            <p:cNvCxnSpPr/>
            <p:nvPr/>
          </p:nvCxnSpPr>
          <p:spPr>
            <a:xfrm>
              <a:off x="1173899" y="3213682"/>
              <a:ext cx="0" cy="68947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91" name="Arc 190"/>
            <p:cNvSpPr/>
            <p:nvPr/>
          </p:nvSpPr>
          <p:spPr>
            <a:xfrm flipH="1" flipV="1">
              <a:off x="831546" y="3724273"/>
              <a:ext cx="468052" cy="468052"/>
            </a:xfrm>
            <a:prstGeom prst="arc">
              <a:avLst>
                <a:gd name="adj1" fmla="val 16200000"/>
                <a:gd name="adj2" fmla="val 5934228"/>
              </a:avLst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2" name="TextBox 191"/>
                <p:cNvSpPr txBox="1"/>
                <p:nvPr/>
              </p:nvSpPr>
              <p:spPr>
                <a:xfrm>
                  <a:off x="543514" y="3850577"/>
                  <a:ext cx="240259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92" name="TextBox 19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3514" y="3850577"/>
                  <a:ext cx="240259" cy="215444"/>
                </a:xfrm>
                <a:prstGeom prst="rect">
                  <a:avLst/>
                </a:prstGeom>
                <a:blipFill>
                  <a:blip r:embed="rId31"/>
                  <a:stretch>
                    <a:fillRect l="-23077" r="-5128" b="-11429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3" name="TextBox 192"/>
                <p:cNvSpPr txBox="1"/>
                <p:nvPr/>
              </p:nvSpPr>
              <p:spPr>
                <a:xfrm>
                  <a:off x="343175" y="348680"/>
                  <a:ext cx="334194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93" name="TextBox 19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3175" y="348680"/>
                  <a:ext cx="334194" cy="307777"/>
                </a:xfrm>
                <a:prstGeom prst="rect">
                  <a:avLst/>
                </a:prstGeom>
                <a:blipFill>
                  <a:blip r:embed="rId32"/>
                  <a:stretch>
                    <a:fillRect b="-2000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4" name="Straight Connector 193"/>
            <p:cNvCxnSpPr/>
            <p:nvPr/>
          </p:nvCxnSpPr>
          <p:spPr>
            <a:xfrm>
              <a:off x="3367106" y="3989643"/>
              <a:ext cx="0" cy="1275326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5" name="TextBox 194"/>
                <p:cNvSpPr txBox="1"/>
                <p:nvPr/>
              </p:nvSpPr>
              <p:spPr>
                <a:xfrm>
                  <a:off x="3402569" y="4305581"/>
                  <a:ext cx="291105" cy="23243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𝑦𝑡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95" name="TextBox 19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02569" y="4305581"/>
                  <a:ext cx="291105" cy="232436"/>
                </a:xfrm>
                <a:prstGeom prst="rect">
                  <a:avLst/>
                </a:prstGeom>
                <a:blipFill>
                  <a:blip r:embed="rId21"/>
                  <a:stretch>
                    <a:fillRect l="-12500" r="-4167" b="-23684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6" name="Rectangle 195"/>
            <p:cNvSpPr/>
            <p:nvPr/>
          </p:nvSpPr>
          <p:spPr>
            <a:xfrm>
              <a:off x="2595893" y="3801698"/>
              <a:ext cx="304800" cy="76200"/>
            </a:xfrm>
            <a:prstGeom prst="rect">
              <a:avLst/>
            </a:prstGeom>
            <a:pattFill prst="wdDnDiag">
              <a:fgClr>
                <a:schemeClr val="tx1"/>
              </a:fgClr>
              <a:bgClr>
                <a:schemeClr val="bg1"/>
              </a:bgClr>
            </a:patt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Rectangle 196"/>
            <p:cNvSpPr/>
            <p:nvPr/>
          </p:nvSpPr>
          <p:spPr>
            <a:xfrm flipV="1">
              <a:off x="2595893" y="4106920"/>
              <a:ext cx="304800" cy="76200"/>
            </a:xfrm>
            <a:prstGeom prst="rect">
              <a:avLst/>
            </a:prstGeom>
            <a:pattFill prst="wdDnDiag">
              <a:fgClr>
                <a:schemeClr val="tx1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8" name="Straight Connector 197"/>
            <p:cNvCxnSpPr/>
            <p:nvPr/>
          </p:nvCxnSpPr>
          <p:spPr>
            <a:xfrm flipH="1">
              <a:off x="2595893" y="3863702"/>
              <a:ext cx="3048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9" name="Straight Connector 198"/>
            <p:cNvCxnSpPr/>
            <p:nvPr/>
          </p:nvCxnSpPr>
          <p:spPr>
            <a:xfrm flipH="1">
              <a:off x="2595893" y="4106920"/>
              <a:ext cx="3048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0" name="Straight Arrow Connector 199"/>
            <p:cNvCxnSpPr/>
            <p:nvPr/>
          </p:nvCxnSpPr>
          <p:spPr>
            <a:xfrm>
              <a:off x="2742317" y="3440166"/>
              <a:ext cx="0" cy="477606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1" name="TextBox 200"/>
                <p:cNvSpPr txBox="1"/>
                <p:nvPr/>
              </p:nvSpPr>
              <p:spPr>
                <a:xfrm>
                  <a:off x="2319110" y="3195643"/>
                  <a:ext cx="771109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oMath>
                    </m:oMathPara>
                  </a14:m>
                  <a:endParaRPr lang="en-US" sz="14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201" name="TextBox 20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19110" y="3195643"/>
                  <a:ext cx="771109" cy="215444"/>
                </a:xfrm>
                <a:prstGeom prst="rect">
                  <a:avLst/>
                </a:prstGeom>
                <a:blipFill>
                  <a:blip r:embed="rId22"/>
                  <a:stretch>
                    <a:fillRect l="-3937" b="-8571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2" name="TextBox 201"/>
                <p:cNvSpPr txBox="1"/>
                <p:nvPr/>
              </p:nvSpPr>
              <p:spPr>
                <a:xfrm>
                  <a:off x="2539651" y="3875985"/>
                  <a:ext cx="136704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02" name="TextBox 20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39651" y="3875985"/>
                  <a:ext cx="136704" cy="215444"/>
                </a:xfrm>
                <a:prstGeom prst="rect">
                  <a:avLst/>
                </a:prstGeom>
                <a:blipFill>
                  <a:blip r:embed="rId23"/>
                  <a:stretch>
                    <a:fillRect l="-13043" r="-8696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3" name="Oval 202"/>
            <p:cNvSpPr/>
            <p:nvPr/>
          </p:nvSpPr>
          <p:spPr>
            <a:xfrm>
              <a:off x="2706968" y="3945607"/>
              <a:ext cx="76200" cy="762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4" name="Straight Arrow Connector 203"/>
            <p:cNvCxnSpPr/>
            <p:nvPr/>
          </p:nvCxnSpPr>
          <p:spPr>
            <a:xfrm flipV="1">
              <a:off x="3200794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Arrow Connector 204"/>
            <p:cNvCxnSpPr/>
            <p:nvPr/>
          </p:nvCxnSpPr>
          <p:spPr>
            <a:xfrm flipV="1">
              <a:off x="3092186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Arrow Connector 205"/>
            <p:cNvCxnSpPr/>
            <p:nvPr/>
          </p:nvCxnSpPr>
          <p:spPr>
            <a:xfrm flipV="1">
              <a:off x="2983578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Arrow Connector 206"/>
            <p:cNvCxnSpPr/>
            <p:nvPr/>
          </p:nvCxnSpPr>
          <p:spPr>
            <a:xfrm flipV="1">
              <a:off x="2874970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Arrow Connector 207"/>
            <p:cNvCxnSpPr/>
            <p:nvPr/>
          </p:nvCxnSpPr>
          <p:spPr>
            <a:xfrm flipV="1">
              <a:off x="2766362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Arrow Connector 208"/>
            <p:cNvCxnSpPr/>
            <p:nvPr/>
          </p:nvCxnSpPr>
          <p:spPr>
            <a:xfrm flipV="1">
              <a:off x="2657754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Arrow Connector 209"/>
            <p:cNvCxnSpPr/>
            <p:nvPr/>
          </p:nvCxnSpPr>
          <p:spPr>
            <a:xfrm flipV="1">
              <a:off x="2549146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Arrow Connector 210"/>
            <p:cNvCxnSpPr/>
            <p:nvPr/>
          </p:nvCxnSpPr>
          <p:spPr>
            <a:xfrm flipV="1">
              <a:off x="2440538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Arrow Connector 211"/>
            <p:cNvCxnSpPr/>
            <p:nvPr/>
          </p:nvCxnSpPr>
          <p:spPr>
            <a:xfrm flipV="1">
              <a:off x="2331930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Arrow Connector 212"/>
            <p:cNvCxnSpPr/>
            <p:nvPr/>
          </p:nvCxnSpPr>
          <p:spPr>
            <a:xfrm flipV="1">
              <a:off x="2223322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Arrow Connector 213"/>
            <p:cNvCxnSpPr/>
            <p:nvPr/>
          </p:nvCxnSpPr>
          <p:spPr>
            <a:xfrm flipV="1">
              <a:off x="2114714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Arrow Connector 214"/>
            <p:cNvCxnSpPr/>
            <p:nvPr/>
          </p:nvCxnSpPr>
          <p:spPr>
            <a:xfrm flipV="1">
              <a:off x="2006106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Arrow Connector 215"/>
            <p:cNvCxnSpPr/>
            <p:nvPr/>
          </p:nvCxnSpPr>
          <p:spPr>
            <a:xfrm flipV="1">
              <a:off x="1897498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Arrow Connector 216"/>
            <p:cNvCxnSpPr/>
            <p:nvPr/>
          </p:nvCxnSpPr>
          <p:spPr>
            <a:xfrm flipV="1">
              <a:off x="1788890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Arrow Connector 217"/>
            <p:cNvCxnSpPr/>
            <p:nvPr/>
          </p:nvCxnSpPr>
          <p:spPr>
            <a:xfrm flipV="1">
              <a:off x="1680282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Arrow Connector 218"/>
            <p:cNvCxnSpPr/>
            <p:nvPr/>
          </p:nvCxnSpPr>
          <p:spPr>
            <a:xfrm flipV="1">
              <a:off x="1571674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Arrow Connector 219"/>
            <p:cNvCxnSpPr/>
            <p:nvPr/>
          </p:nvCxnSpPr>
          <p:spPr>
            <a:xfrm flipV="1">
              <a:off x="1463066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Arrow Connector 220"/>
            <p:cNvCxnSpPr/>
            <p:nvPr/>
          </p:nvCxnSpPr>
          <p:spPr>
            <a:xfrm flipV="1">
              <a:off x="1354458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Arrow Connector 221"/>
            <p:cNvCxnSpPr/>
            <p:nvPr/>
          </p:nvCxnSpPr>
          <p:spPr>
            <a:xfrm flipV="1">
              <a:off x="1245850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Arrow Connector 222"/>
            <p:cNvCxnSpPr/>
            <p:nvPr/>
          </p:nvCxnSpPr>
          <p:spPr>
            <a:xfrm flipV="1">
              <a:off x="3367106" y="4061788"/>
              <a:ext cx="0" cy="68947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4" name="Straight Arrow Connector 223"/>
            <p:cNvCxnSpPr/>
            <p:nvPr/>
          </p:nvCxnSpPr>
          <p:spPr>
            <a:xfrm flipH="1">
              <a:off x="1245850" y="4428866"/>
              <a:ext cx="2063548" cy="0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5" name="TextBox 224"/>
                <p:cNvSpPr txBox="1"/>
                <p:nvPr/>
              </p:nvSpPr>
              <p:spPr>
                <a:xfrm>
                  <a:off x="1278954" y="3875985"/>
                  <a:ext cx="164660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25" name="TextBox 22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78954" y="3875985"/>
                  <a:ext cx="164660" cy="215444"/>
                </a:xfrm>
                <a:prstGeom prst="rect">
                  <a:avLst/>
                </a:prstGeom>
                <a:blipFill>
                  <a:blip r:embed="rId24"/>
                  <a:stretch>
                    <a:fillRect l="-21429" r="-14286" b="-2778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6" name="TextBox 225"/>
                <p:cNvSpPr txBox="1"/>
                <p:nvPr/>
              </p:nvSpPr>
              <p:spPr>
                <a:xfrm>
                  <a:off x="2822698" y="4383459"/>
                  <a:ext cx="37266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26" name="TextBox 22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22698" y="4383459"/>
                  <a:ext cx="372666" cy="307777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27" name="Straight Connector 226"/>
            <p:cNvCxnSpPr/>
            <p:nvPr/>
          </p:nvCxnSpPr>
          <p:spPr>
            <a:xfrm>
              <a:off x="2742316" y="3989643"/>
              <a:ext cx="0" cy="811970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8" name="TextBox 227"/>
                <p:cNvSpPr txBox="1"/>
                <p:nvPr/>
              </p:nvSpPr>
              <p:spPr>
                <a:xfrm>
                  <a:off x="3731505" y="3875985"/>
                  <a:ext cx="240259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𝑥𝑡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28" name="TextBox 22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1505" y="3875985"/>
                  <a:ext cx="240259" cy="215444"/>
                </a:xfrm>
                <a:prstGeom prst="rect">
                  <a:avLst/>
                </a:prstGeom>
                <a:blipFill>
                  <a:blip r:embed="rId29"/>
                  <a:stretch>
                    <a:fillRect l="-25641" r="-30769" b="-11111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9" name="Arc 228"/>
            <p:cNvSpPr/>
            <p:nvPr/>
          </p:nvSpPr>
          <p:spPr>
            <a:xfrm flipV="1">
              <a:off x="3186091" y="3750481"/>
              <a:ext cx="468052" cy="468052"/>
            </a:xfrm>
            <a:prstGeom prst="arc">
              <a:avLst>
                <a:gd name="adj1" fmla="val 16200000"/>
                <a:gd name="adj2" fmla="val 5934228"/>
              </a:avLst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0" name="Straight Arrow Connector 229"/>
            <p:cNvCxnSpPr/>
            <p:nvPr/>
          </p:nvCxnSpPr>
          <p:spPr>
            <a:xfrm flipV="1">
              <a:off x="3309398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96875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Picture 1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0317" y="24644"/>
            <a:ext cx="7673354" cy="4752526"/>
          </a:xfrm>
          <a:prstGeom prst="rect">
            <a:avLst/>
          </a:prstGeom>
        </p:spPr>
      </p:pic>
      <p:cxnSp>
        <p:nvCxnSpPr>
          <p:cNvPr id="115" name="Straight Arrow Connector 114"/>
          <p:cNvCxnSpPr/>
          <p:nvPr/>
        </p:nvCxnSpPr>
        <p:spPr>
          <a:xfrm>
            <a:off x="8731017" y="4777170"/>
            <a:ext cx="0" cy="6480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TextBox 116"/>
          <p:cNvSpPr txBox="1"/>
          <p:nvPr/>
        </p:nvSpPr>
        <p:spPr>
          <a:xfrm>
            <a:off x="8514993" y="5605264"/>
            <a:ext cx="366568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Input force profile loaded from the </a:t>
            </a:r>
          </a:p>
          <a:p>
            <a:r>
              <a:rPr lang="en-CA" dirty="0" smtClean="0"/>
              <a:t>ATI force sensor readings of the force</a:t>
            </a:r>
          </a:p>
          <a:p>
            <a:r>
              <a:rPr lang="en-CA" dirty="0" smtClean="0"/>
              <a:t>sensor calibration in TRO paper</a:t>
            </a:r>
            <a:endParaRPr lang="en-C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Rectangle 117"/>
              <p:cNvSpPr/>
              <p:nvPr/>
            </p:nvSpPr>
            <p:spPr>
              <a:xfrm>
                <a:off x="1169777" y="5101207"/>
                <a:ext cx="7345216" cy="17706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6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15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𝐿𝑠</m:t>
                                    </m:r>
                                  </m:e>
                                </m:d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24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42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44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51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55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eqArr>
                                <m:eqArr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𝑥𝑡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𝑥𝑡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eqAr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8" name="Rectangle 1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9777" y="5101207"/>
                <a:ext cx="7345216" cy="177067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0" name="Rectangle 119"/>
          <p:cNvSpPr/>
          <p:nvPr/>
        </p:nvSpPr>
        <p:spPr>
          <a:xfrm>
            <a:off x="7716180" y="5101207"/>
            <a:ext cx="612068" cy="1770678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1" name="Rectangle 120"/>
          <p:cNvSpPr/>
          <p:nvPr/>
        </p:nvSpPr>
        <p:spPr>
          <a:xfrm>
            <a:off x="1379476" y="5749279"/>
            <a:ext cx="252028" cy="504057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2" name="TextBox 121"/>
          <p:cNvSpPr txBox="1"/>
          <p:nvPr/>
        </p:nvSpPr>
        <p:spPr>
          <a:xfrm>
            <a:off x="299356" y="7058292"/>
            <a:ext cx="53779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The calibration matrix calculated in the </a:t>
            </a:r>
          </a:p>
          <a:p>
            <a:r>
              <a:rPr lang="en-CA" dirty="0" smtClean="0"/>
              <a:t>TRO paper when the sensor is mounted on a steel shaft</a:t>
            </a:r>
            <a:endParaRPr lang="en-CA" dirty="0"/>
          </a:p>
        </p:txBody>
      </p:sp>
      <p:pic>
        <p:nvPicPr>
          <p:cNvPr id="125" name="Picture 124"/>
          <p:cNvPicPr>
            <a:picLocks noChangeAspect="1"/>
          </p:cNvPicPr>
          <p:nvPr/>
        </p:nvPicPr>
        <p:blipFill rotWithShape="1">
          <a:blip r:embed="rId4"/>
          <a:srcRect l="-274952" r="-183577" b="93054"/>
          <a:stretch/>
        </p:blipFill>
        <p:spPr>
          <a:xfrm>
            <a:off x="4204360" y="1969995"/>
            <a:ext cx="163448" cy="682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623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9496" y="60648"/>
            <a:ext cx="9088995" cy="478853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9497" y="4957191"/>
            <a:ext cx="9088994" cy="498628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695400" y="6564993"/>
                <a:ext cx="983432" cy="177067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400" y="6564993"/>
                <a:ext cx="983432" cy="177067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798131" y="1569575"/>
                <a:ext cx="777970" cy="17706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eqArr>
                                <m:eqArr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𝑥𝑡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𝑦𝑡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𝑧𝑡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𝑥𝑡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𝑦𝑡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𝑧𝑡</m:t>
                                      </m:r>
                                    </m:sub>
                                  </m:sSub>
                                </m:e>
                              </m:eqAr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131" y="1569575"/>
                <a:ext cx="777970" cy="177067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93915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80932</TotalTime>
  <Words>9707</Words>
  <Application>Microsoft Office PowerPoint</Application>
  <PresentationFormat>Custom</PresentationFormat>
  <Paragraphs>290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UBC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ahhadi</dc:creator>
  <cp:lastModifiedBy>Amir Hadi</cp:lastModifiedBy>
  <cp:revision>140</cp:revision>
  <dcterms:created xsi:type="dcterms:W3CDTF">2019-01-23T01:17:59Z</dcterms:created>
  <dcterms:modified xsi:type="dcterms:W3CDTF">2020-08-20T02:03:42Z</dcterms:modified>
</cp:coreProperties>
</file>